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Bree Serif"/>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E28A3F-00FC-4F4E-8F34-EC899C90A406}">
  <a:tblStyle styleId="{3EE28A3F-00FC-4F4E-8F34-EC899C90A40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BreeSerif-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gif>
</file>

<file path=ppt/media/image15.gif>
</file>

<file path=ppt/media/image16.gif>
</file>

<file path=ppt/media/image17.gif>
</file>

<file path=ppt/media/image18.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0be69b83d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0be69b83d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bcfe7b3b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bcfe7b3b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be69b83d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be69b83d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bcfe7b3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bcfe7b3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0be69b83d6_5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0be69b83d6_5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0bcfe7b3b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0bcfe7b3b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bcfe7b3b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bcfe7b3b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bcfe7b3b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bcfe7b3b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bcfe7b3b5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bcfe7b3b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be69b83d6_5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be69b83d6_5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Cries </a:t>
            </a:r>
            <a:r>
              <a:rPr i="1" lang="en-GB"/>
              <a:t>en revanche</a:t>
            </a:r>
            <a:endParaRPr i="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08cd716c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08cd716c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0be69b83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0be69b83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be69b83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be69b83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0be69b83d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0be69b83d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be69b83d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be69b83d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be69b83d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be69b83d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bcfe7b3b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bcfe7b3b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ado">
  <p:cSld name="AUTOLAYOUT">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13"/>
          <p:cNvGrpSpPr/>
          <p:nvPr/>
        </p:nvGrpSpPr>
        <p:grpSpPr>
          <a:xfrm>
            <a:off x="595613" y="2538080"/>
            <a:ext cx="7952774" cy="64502"/>
            <a:chOff x="595675" y="2820050"/>
            <a:chExt cx="7952774" cy="64502"/>
          </a:xfrm>
        </p:grpSpPr>
        <p:sp>
          <p:nvSpPr>
            <p:cNvPr id="53" name="Google Shape;53;p13"/>
            <p:cNvSpPr/>
            <p:nvPr/>
          </p:nvSpPr>
          <p:spPr>
            <a:xfrm>
              <a:off x="2186208" y="2820050"/>
              <a:ext cx="1620000" cy="64500"/>
            </a:xfrm>
            <a:prstGeom prst="rect">
              <a:avLst/>
            </a:prstGeom>
            <a:solidFill>
              <a:srgbClr val="D6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3776784" y="2820050"/>
              <a:ext cx="1620000" cy="64500"/>
            </a:xfrm>
            <a:prstGeom prst="rect">
              <a:avLst/>
            </a:prstGeom>
            <a:solidFill>
              <a:srgbClr val="F77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5373056" y="2820052"/>
              <a:ext cx="1596300" cy="64500"/>
            </a:xfrm>
            <a:prstGeom prst="rect">
              <a:avLst/>
            </a:prstGeom>
            <a:solidFill>
              <a:srgbClr val="FCB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595675" y="2820050"/>
              <a:ext cx="1590600" cy="64500"/>
            </a:xfrm>
            <a:prstGeom prst="rect">
              <a:avLst/>
            </a:prstGeom>
            <a:solidFill>
              <a:srgbClr val="0030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6957849" y="2820050"/>
              <a:ext cx="1590600" cy="64500"/>
            </a:xfrm>
            <a:prstGeom prst="rect">
              <a:avLst/>
            </a:prstGeom>
            <a:solidFill>
              <a:srgbClr val="EAE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13"/>
          <p:cNvSpPr txBox="1"/>
          <p:nvPr>
            <p:ph type="title"/>
          </p:nvPr>
        </p:nvSpPr>
        <p:spPr>
          <a:xfrm>
            <a:off x="505475" y="1375100"/>
            <a:ext cx="8043000" cy="1086900"/>
          </a:xfrm>
          <a:prstGeom prst="rect">
            <a:avLst/>
          </a:prstGeom>
          <a:noFill/>
        </p:spPr>
        <p:txBody>
          <a:bodyPr anchorCtr="0" anchor="b" bIns="91425" lIns="91425" spcFirstLastPara="1" rIns="91425" wrap="square" tIns="91425">
            <a:normAutofit/>
          </a:bodyPr>
          <a:lstStyle>
            <a:lvl1pPr lvl="0" rtl="0" algn="l">
              <a:lnSpc>
                <a:spcPct val="100000"/>
              </a:lnSpc>
              <a:spcBef>
                <a:spcPts val="0"/>
              </a:spcBef>
              <a:spcAft>
                <a:spcPts val="0"/>
              </a:spcAft>
              <a:buNone/>
              <a:defRPr sz="2400">
                <a:solidFill>
                  <a:srgbClr val="434343"/>
                </a:solidFill>
              </a:defRPr>
            </a:lvl1pPr>
            <a:lvl2pPr lvl="1" rtl="0" algn="l">
              <a:lnSpc>
                <a:spcPct val="100000"/>
              </a:lnSpc>
              <a:spcBef>
                <a:spcPts val="0"/>
              </a:spcBef>
              <a:spcAft>
                <a:spcPts val="0"/>
              </a:spcAft>
              <a:buNone/>
              <a:defRPr sz="2400">
                <a:solidFill>
                  <a:srgbClr val="434343"/>
                </a:solidFill>
              </a:defRPr>
            </a:lvl2pPr>
            <a:lvl3pPr lvl="2" rtl="0" algn="l">
              <a:lnSpc>
                <a:spcPct val="100000"/>
              </a:lnSpc>
              <a:spcBef>
                <a:spcPts val="0"/>
              </a:spcBef>
              <a:spcAft>
                <a:spcPts val="0"/>
              </a:spcAft>
              <a:buNone/>
              <a:defRPr sz="2400">
                <a:solidFill>
                  <a:srgbClr val="434343"/>
                </a:solidFill>
              </a:defRPr>
            </a:lvl3pPr>
            <a:lvl4pPr lvl="3" rtl="0" algn="l">
              <a:lnSpc>
                <a:spcPct val="100000"/>
              </a:lnSpc>
              <a:spcBef>
                <a:spcPts val="0"/>
              </a:spcBef>
              <a:spcAft>
                <a:spcPts val="0"/>
              </a:spcAft>
              <a:buNone/>
              <a:defRPr sz="2400">
                <a:solidFill>
                  <a:srgbClr val="434343"/>
                </a:solidFill>
              </a:defRPr>
            </a:lvl4pPr>
            <a:lvl5pPr lvl="4" rtl="0" algn="l">
              <a:lnSpc>
                <a:spcPct val="100000"/>
              </a:lnSpc>
              <a:spcBef>
                <a:spcPts val="0"/>
              </a:spcBef>
              <a:spcAft>
                <a:spcPts val="0"/>
              </a:spcAft>
              <a:buNone/>
              <a:defRPr sz="2400">
                <a:solidFill>
                  <a:srgbClr val="434343"/>
                </a:solidFill>
              </a:defRPr>
            </a:lvl5pPr>
            <a:lvl6pPr lvl="5" rtl="0" algn="l">
              <a:lnSpc>
                <a:spcPct val="100000"/>
              </a:lnSpc>
              <a:spcBef>
                <a:spcPts val="0"/>
              </a:spcBef>
              <a:spcAft>
                <a:spcPts val="0"/>
              </a:spcAft>
              <a:buNone/>
              <a:defRPr sz="2400">
                <a:solidFill>
                  <a:srgbClr val="434343"/>
                </a:solidFill>
              </a:defRPr>
            </a:lvl6pPr>
            <a:lvl7pPr lvl="6" rtl="0" algn="l">
              <a:lnSpc>
                <a:spcPct val="100000"/>
              </a:lnSpc>
              <a:spcBef>
                <a:spcPts val="0"/>
              </a:spcBef>
              <a:spcAft>
                <a:spcPts val="0"/>
              </a:spcAft>
              <a:buNone/>
              <a:defRPr sz="2400">
                <a:solidFill>
                  <a:srgbClr val="434343"/>
                </a:solidFill>
              </a:defRPr>
            </a:lvl7pPr>
            <a:lvl8pPr lvl="7" rtl="0" algn="l">
              <a:lnSpc>
                <a:spcPct val="100000"/>
              </a:lnSpc>
              <a:spcBef>
                <a:spcPts val="0"/>
              </a:spcBef>
              <a:spcAft>
                <a:spcPts val="0"/>
              </a:spcAft>
              <a:buNone/>
              <a:defRPr sz="2400">
                <a:solidFill>
                  <a:srgbClr val="434343"/>
                </a:solidFill>
              </a:defRPr>
            </a:lvl8pPr>
            <a:lvl9pPr lvl="8" rtl="0" algn="l">
              <a:lnSpc>
                <a:spcPct val="100000"/>
              </a:lnSpc>
              <a:spcBef>
                <a:spcPts val="0"/>
              </a:spcBef>
              <a:spcAft>
                <a:spcPts val="0"/>
              </a:spcAft>
              <a:buNone/>
              <a:defRPr sz="2400">
                <a:solidFill>
                  <a:srgbClr val="434343"/>
                </a:solidFill>
              </a:defRPr>
            </a:lvl9pPr>
          </a:lstStyle>
          <a:p/>
        </p:txBody>
      </p:sp>
      <p:sp>
        <p:nvSpPr>
          <p:cNvPr id="59" name="Google Shape;59;p13"/>
          <p:cNvSpPr txBox="1"/>
          <p:nvPr>
            <p:ph idx="1" type="subTitle"/>
          </p:nvPr>
        </p:nvSpPr>
        <p:spPr>
          <a:xfrm>
            <a:off x="505475" y="2759992"/>
            <a:ext cx="4862400" cy="362400"/>
          </a:xfrm>
          <a:prstGeom prst="rect">
            <a:avLst/>
          </a:prstGeom>
          <a:noFill/>
        </p:spPr>
        <p:txBody>
          <a:bodyPr anchorCtr="0" anchor="t" bIns="91425" lIns="91425" spcFirstLastPara="1" rIns="91425" wrap="square" tIns="91425">
            <a:normAutofit/>
          </a:bodyPr>
          <a:lstStyle>
            <a:lvl1pPr lvl="0" rtl="0" algn="l">
              <a:lnSpc>
                <a:spcPct val="100000"/>
              </a:lnSpc>
              <a:spcBef>
                <a:spcPts val="0"/>
              </a:spcBef>
              <a:spcAft>
                <a:spcPts val="0"/>
              </a:spcAft>
              <a:buClr>
                <a:srgbClr val="666666"/>
              </a:buClr>
              <a:buSzPts val="1200"/>
              <a:buNone/>
              <a:defRPr sz="1200">
                <a:solidFill>
                  <a:srgbClr val="666666"/>
                </a:solidFill>
              </a:defRPr>
            </a:lvl1pPr>
            <a:lvl2pPr lvl="1" rtl="0" algn="l">
              <a:lnSpc>
                <a:spcPct val="100000"/>
              </a:lnSpc>
              <a:spcBef>
                <a:spcPts val="0"/>
              </a:spcBef>
              <a:spcAft>
                <a:spcPts val="0"/>
              </a:spcAft>
              <a:buClr>
                <a:srgbClr val="666666"/>
              </a:buClr>
              <a:buSzPts val="1200"/>
              <a:buNone/>
              <a:defRPr sz="1200">
                <a:solidFill>
                  <a:srgbClr val="666666"/>
                </a:solidFill>
              </a:defRPr>
            </a:lvl2pPr>
            <a:lvl3pPr lvl="2" rtl="0" algn="l">
              <a:lnSpc>
                <a:spcPct val="100000"/>
              </a:lnSpc>
              <a:spcBef>
                <a:spcPts val="0"/>
              </a:spcBef>
              <a:spcAft>
                <a:spcPts val="0"/>
              </a:spcAft>
              <a:buClr>
                <a:srgbClr val="666666"/>
              </a:buClr>
              <a:buSzPts val="1200"/>
              <a:buNone/>
              <a:defRPr sz="1200">
                <a:solidFill>
                  <a:srgbClr val="666666"/>
                </a:solidFill>
              </a:defRPr>
            </a:lvl3pPr>
            <a:lvl4pPr lvl="3" rtl="0" algn="l">
              <a:lnSpc>
                <a:spcPct val="100000"/>
              </a:lnSpc>
              <a:spcBef>
                <a:spcPts val="0"/>
              </a:spcBef>
              <a:spcAft>
                <a:spcPts val="0"/>
              </a:spcAft>
              <a:buClr>
                <a:srgbClr val="666666"/>
              </a:buClr>
              <a:buSzPts val="1200"/>
              <a:buNone/>
              <a:defRPr sz="1200">
                <a:solidFill>
                  <a:srgbClr val="666666"/>
                </a:solidFill>
              </a:defRPr>
            </a:lvl4pPr>
            <a:lvl5pPr lvl="4" rtl="0" algn="l">
              <a:lnSpc>
                <a:spcPct val="100000"/>
              </a:lnSpc>
              <a:spcBef>
                <a:spcPts val="0"/>
              </a:spcBef>
              <a:spcAft>
                <a:spcPts val="0"/>
              </a:spcAft>
              <a:buClr>
                <a:srgbClr val="666666"/>
              </a:buClr>
              <a:buSzPts val="1200"/>
              <a:buNone/>
              <a:defRPr sz="1200">
                <a:solidFill>
                  <a:srgbClr val="666666"/>
                </a:solidFill>
              </a:defRPr>
            </a:lvl5pPr>
            <a:lvl6pPr lvl="5" rtl="0" algn="l">
              <a:lnSpc>
                <a:spcPct val="100000"/>
              </a:lnSpc>
              <a:spcBef>
                <a:spcPts val="0"/>
              </a:spcBef>
              <a:spcAft>
                <a:spcPts val="0"/>
              </a:spcAft>
              <a:buClr>
                <a:srgbClr val="666666"/>
              </a:buClr>
              <a:buSzPts val="1200"/>
              <a:buNone/>
              <a:defRPr sz="1200">
                <a:solidFill>
                  <a:srgbClr val="666666"/>
                </a:solidFill>
              </a:defRPr>
            </a:lvl6pPr>
            <a:lvl7pPr lvl="6" rtl="0" algn="l">
              <a:lnSpc>
                <a:spcPct val="100000"/>
              </a:lnSpc>
              <a:spcBef>
                <a:spcPts val="0"/>
              </a:spcBef>
              <a:spcAft>
                <a:spcPts val="0"/>
              </a:spcAft>
              <a:buClr>
                <a:srgbClr val="666666"/>
              </a:buClr>
              <a:buSzPts val="1200"/>
              <a:buNone/>
              <a:defRPr sz="1200">
                <a:solidFill>
                  <a:srgbClr val="666666"/>
                </a:solidFill>
              </a:defRPr>
            </a:lvl7pPr>
            <a:lvl8pPr lvl="7" rtl="0" algn="l">
              <a:lnSpc>
                <a:spcPct val="100000"/>
              </a:lnSpc>
              <a:spcBef>
                <a:spcPts val="0"/>
              </a:spcBef>
              <a:spcAft>
                <a:spcPts val="0"/>
              </a:spcAft>
              <a:buClr>
                <a:srgbClr val="666666"/>
              </a:buClr>
              <a:buSzPts val="1200"/>
              <a:buNone/>
              <a:defRPr sz="1200">
                <a:solidFill>
                  <a:srgbClr val="666666"/>
                </a:solidFill>
              </a:defRPr>
            </a:lvl8pPr>
            <a:lvl9pPr lvl="8" rtl="0" algn="l">
              <a:lnSpc>
                <a:spcPct val="100000"/>
              </a:lnSpc>
              <a:spcBef>
                <a:spcPts val="0"/>
              </a:spcBef>
              <a:spcAft>
                <a:spcPts val="0"/>
              </a:spcAft>
              <a:buClr>
                <a:srgbClr val="666666"/>
              </a:buClr>
              <a:buSzPts val="1200"/>
              <a:buNone/>
              <a:defRPr sz="1200">
                <a:solidFill>
                  <a:srgbClr val="666666"/>
                </a:solidFill>
              </a:defRPr>
            </a:lvl9pPr>
          </a:lstStyle>
          <a:p/>
        </p:txBody>
      </p:sp>
      <p:sp>
        <p:nvSpPr>
          <p:cNvPr id="60" name="Google Shape;60;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rtl="0" algn="r">
              <a:lnSpc>
                <a:spcPct val="100000"/>
              </a:lnSpc>
              <a:spcAft>
                <a:spcPts val="0"/>
              </a:spcAft>
              <a:buNone/>
              <a:defRPr sz="1000">
                <a:solidFill>
                  <a:srgbClr val="616161"/>
                </a:solidFill>
              </a:defRPr>
            </a:lvl1pPr>
            <a:lvl2pPr lvl="1" rtl="0" algn="r">
              <a:lnSpc>
                <a:spcPct val="100000"/>
              </a:lnSpc>
              <a:spcAft>
                <a:spcPts val="0"/>
              </a:spcAft>
              <a:buNone/>
              <a:defRPr sz="1000">
                <a:solidFill>
                  <a:srgbClr val="616161"/>
                </a:solidFill>
              </a:defRPr>
            </a:lvl2pPr>
            <a:lvl3pPr lvl="2" rtl="0" algn="r">
              <a:lnSpc>
                <a:spcPct val="100000"/>
              </a:lnSpc>
              <a:spcAft>
                <a:spcPts val="0"/>
              </a:spcAft>
              <a:buNone/>
              <a:defRPr sz="1000">
                <a:solidFill>
                  <a:srgbClr val="616161"/>
                </a:solidFill>
              </a:defRPr>
            </a:lvl3pPr>
            <a:lvl4pPr lvl="3" rtl="0" algn="r">
              <a:lnSpc>
                <a:spcPct val="100000"/>
              </a:lnSpc>
              <a:spcAft>
                <a:spcPts val="0"/>
              </a:spcAft>
              <a:buNone/>
              <a:defRPr sz="1000">
                <a:solidFill>
                  <a:srgbClr val="616161"/>
                </a:solidFill>
              </a:defRPr>
            </a:lvl4pPr>
            <a:lvl5pPr lvl="4" rtl="0" algn="r">
              <a:lnSpc>
                <a:spcPct val="100000"/>
              </a:lnSpc>
              <a:spcAft>
                <a:spcPts val="0"/>
              </a:spcAft>
              <a:buNone/>
              <a:defRPr sz="1000">
                <a:solidFill>
                  <a:srgbClr val="616161"/>
                </a:solidFill>
              </a:defRPr>
            </a:lvl5pPr>
            <a:lvl6pPr lvl="5" rtl="0" algn="r">
              <a:lnSpc>
                <a:spcPct val="100000"/>
              </a:lnSpc>
              <a:spcAft>
                <a:spcPts val="0"/>
              </a:spcAft>
              <a:buNone/>
              <a:defRPr sz="1000">
                <a:solidFill>
                  <a:srgbClr val="616161"/>
                </a:solidFill>
              </a:defRPr>
            </a:lvl6pPr>
            <a:lvl7pPr lvl="6" rtl="0" algn="r">
              <a:lnSpc>
                <a:spcPct val="100000"/>
              </a:lnSpc>
              <a:spcAft>
                <a:spcPts val="0"/>
              </a:spcAft>
              <a:buNone/>
              <a:defRPr sz="1000">
                <a:solidFill>
                  <a:srgbClr val="616161"/>
                </a:solidFill>
              </a:defRPr>
            </a:lvl7pPr>
            <a:lvl8pPr lvl="7" rtl="0" algn="r">
              <a:lnSpc>
                <a:spcPct val="100000"/>
              </a:lnSpc>
              <a:spcAft>
                <a:spcPts val="0"/>
              </a:spcAft>
              <a:buNone/>
              <a:defRPr sz="1000">
                <a:solidFill>
                  <a:srgbClr val="616161"/>
                </a:solidFill>
              </a:defRPr>
            </a:lvl8pPr>
            <a:lvl9pPr lvl="8" rtl="0"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gif"/><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8.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4.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5.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7" name="Google Shape;67;p14"/>
          <p:cNvPicPr preferRelativeResize="0"/>
          <p:nvPr/>
        </p:nvPicPr>
        <p:blipFill>
          <a:blip r:embed="rId3">
            <a:alphaModFix/>
          </a:blip>
          <a:stretch>
            <a:fillRect/>
          </a:stretch>
        </p:blipFill>
        <p:spPr>
          <a:xfrm>
            <a:off x="0" y="124764"/>
            <a:ext cx="9144001" cy="4893973"/>
          </a:xfrm>
          <a:prstGeom prst="rect">
            <a:avLst/>
          </a:prstGeom>
          <a:noFill/>
          <a:ln>
            <a:noFill/>
          </a:ln>
        </p:spPr>
      </p:pic>
      <p:pic>
        <p:nvPicPr>
          <p:cNvPr id="68" name="Google Shape;68;p14"/>
          <p:cNvPicPr preferRelativeResize="0"/>
          <p:nvPr/>
        </p:nvPicPr>
        <p:blipFill>
          <a:blip r:embed="rId4">
            <a:alphaModFix/>
          </a:blip>
          <a:stretch>
            <a:fillRect/>
          </a:stretch>
        </p:blipFill>
        <p:spPr>
          <a:xfrm>
            <a:off x="-233138" y="0"/>
            <a:ext cx="9610276"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SEIR model</a:t>
            </a:r>
            <a:endParaRPr b="1" sz="2420">
              <a:solidFill>
                <a:srgbClr val="616161"/>
              </a:solidFill>
            </a:endParaRPr>
          </a:p>
        </p:txBody>
      </p:sp>
      <p:pic>
        <p:nvPicPr>
          <p:cNvPr id="124" name="Google Shape;124;p23"/>
          <p:cNvPicPr preferRelativeResize="0"/>
          <p:nvPr/>
        </p:nvPicPr>
        <p:blipFill>
          <a:blip r:embed="rId3">
            <a:alphaModFix/>
          </a:blip>
          <a:stretch>
            <a:fillRect/>
          </a:stretch>
        </p:blipFill>
        <p:spPr>
          <a:xfrm>
            <a:off x="114300" y="1333500"/>
            <a:ext cx="8915400" cy="2476500"/>
          </a:xfrm>
          <a:prstGeom prst="rect">
            <a:avLst/>
          </a:prstGeom>
          <a:noFill/>
          <a:ln>
            <a:noFill/>
          </a:ln>
        </p:spPr>
      </p:pic>
      <p:sp>
        <p:nvSpPr>
          <p:cNvPr id="125" name="Google Shape;125;p23"/>
          <p:cNvSpPr/>
          <p:nvPr/>
        </p:nvSpPr>
        <p:spPr>
          <a:xfrm>
            <a:off x="2594750" y="1712738"/>
            <a:ext cx="1659300" cy="1696500"/>
          </a:xfrm>
          <a:prstGeom prst="roundRect">
            <a:avLst>
              <a:gd fmla="val 16667" name="adj"/>
            </a:avLst>
          </a:prstGeom>
          <a:gradFill>
            <a:gsLst>
              <a:gs pos="0">
                <a:srgbClr val="F5FF83"/>
              </a:gs>
              <a:gs pos="100000">
                <a:srgbClr val="E3F609"/>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3"/>
          <p:cNvSpPr txBox="1"/>
          <p:nvPr/>
        </p:nvSpPr>
        <p:spPr>
          <a:xfrm>
            <a:off x="2757050" y="2345438"/>
            <a:ext cx="1334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600">
                <a:latin typeface="Bree Serif"/>
                <a:ea typeface="Bree Serif"/>
                <a:cs typeface="Bree Serif"/>
                <a:sym typeface="Bree Serif"/>
              </a:rPr>
              <a:t>Exposed</a:t>
            </a:r>
            <a:endParaRPr sz="1600">
              <a:latin typeface="Bree Serif"/>
              <a:ea typeface="Bree Serif"/>
              <a:cs typeface="Bree Serif"/>
              <a:sym typeface="Bree Serif"/>
            </a:endParaRPr>
          </a:p>
        </p:txBody>
      </p:sp>
      <p:sp>
        <p:nvSpPr>
          <p:cNvPr id="127" name="Google Shape;127;p23"/>
          <p:cNvSpPr txBox="1"/>
          <p:nvPr/>
        </p:nvSpPr>
        <p:spPr>
          <a:xfrm>
            <a:off x="2072125" y="2056050"/>
            <a:ext cx="49140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2150">
                <a:solidFill>
                  <a:srgbClr val="202124"/>
                </a:solidFill>
                <a:highlight>
                  <a:schemeClr val="lt1"/>
                </a:highlight>
              </a:rPr>
              <a:t>α 					</a:t>
            </a:r>
            <a:r>
              <a:rPr b="1" lang="en-GB" sz="2100">
                <a:solidFill>
                  <a:schemeClr val="dk1"/>
                </a:solidFill>
                <a:highlight>
                  <a:schemeClr val="lt1"/>
                </a:highlight>
              </a:rPr>
              <a:t>β 				</a:t>
            </a:r>
            <a:r>
              <a:rPr b="1" lang="en-GB" sz="2100">
                <a:solidFill>
                  <a:schemeClr val="dk1"/>
                </a:solidFill>
              </a:rPr>
              <a:t>     </a:t>
            </a:r>
            <a:r>
              <a:rPr b="1" lang="en-GB" sz="2100">
                <a:solidFill>
                  <a:schemeClr val="dk1"/>
                </a:solidFill>
                <a:highlight>
                  <a:schemeClr val="lt1"/>
                </a:highlight>
              </a:rPr>
              <a:t>γ</a:t>
            </a:r>
            <a:endParaRPr b="1"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Implementing the model with the Cold data</a:t>
            </a:r>
            <a:endParaRPr b="1" sz="2420">
              <a:solidFill>
                <a:srgbClr val="616161"/>
              </a:solidFill>
            </a:endParaRPr>
          </a:p>
        </p:txBody>
      </p:sp>
      <p:pic>
        <p:nvPicPr>
          <p:cNvPr id="133" name="Google Shape;133;p24"/>
          <p:cNvPicPr preferRelativeResize="0"/>
          <p:nvPr/>
        </p:nvPicPr>
        <p:blipFill>
          <a:blip r:embed="rId3">
            <a:alphaModFix/>
          </a:blip>
          <a:stretch>
            <a:fillRect/>
          </a:stretch>
        </p:blipFill>
        <p:spPr>
          <a:xfrm>
            <a:off x="536763" y="1484800"/>
            <a:ext cx="2409825" cy="2476500"/>
          </a:xfrm>
          <a:prstGeom prst="rect">
            <a:avLst/>
          </a:prstGeom>
          <a:noFill/>
          <a:ln>
            <a:noFill/>
          </a:ln>
        </p:spPr>
      </p:pic>
      <p:sp>
        <p:nvSpPr>
          <p:cNvPr id="134" name="Google Shape;134;p24"/>
          <p:cNvSpPr txBox="1"/>
          <p:nvPr/>
        </p:nvSpPr>
        <p:spPr>
          <a:xfrm>
            <a:off x="599975" y="3961300"/>
            <a:ext cx="186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t>S+E+I+R = N</a:t>
            </a:r>
            <a:endParaRPr b="1" i="1"/>
          </a:p>
        </p:txBody>
      </p:sp>
      <p:sp>
        <p:nvSpPr>
          <p:cNvPr id="135" name="Google Shape;135;p24"/>
          <p:cNvSpPr txBox="1"/>
          <p:nvPr/>
        </p:nvSpPr>
        <p:spPr>
          <a:xfrm>
            <a:off x="3217300" y="1374375"/>
            <a:ext cx="5185200" cy="112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After some research, we found those sets of data:</a:t>
            </a:r>
            <a:endParaRPr/>
          </a:p>
          <a:p>
            <a:pPr indent="-317500" lvl="0" marL="457200" rtl="0" algn="l">
              <a:spcBef>
                <a:spcPts val="0"/>
              </a:spcBef>
              <a:spcAft>
                <a:spcPts val="0"/>
              </a:spcAft>
              <a:buSzPts val="1400"/>
              <a:buChar char="●"/>
            </a:pPr>
            <a:r>
              <a:rPr lang="en-GB"/>
              <a:t> </a:t>
            </a:r>
            <a:r>
              <a:rPr b="1" lang="en-GB" sz="1500">
                <a:solidFill>
                  <a:schemeClr val="dk2"/>
                </a:solidFill>
              </a:rPr>
              <a:t>𝛼 </a:t>
            </a:r>
            <a:r>
              <a:rPr lang="en-GB" sz="1500">
                <a:solidFill>
                  <a:schemeClr val="dk2"/>
                </a:solidFill>
              </a:rPr>
              <a:t>= ½</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b="1" lang="en-GB">
                <a:solidFill>
                  <a:schemeClr val="dk2"/>
                </a:solidFill>
              </a:rPr>
              <a:t> 𝛽 </a:t>
            </a:r>
            <a:r>
              <a:rPr lang="en-GB">
                <a:solidFill>
                  <a:schemeClr val="dk2"/>
                </a:solidFill>
              </a:rPr>
              <a:t>= 0.8</a:t>
            </a:r>
            <a:endParaRPr>
              <a:solidFill>
                <a:schemeClr val="dk2"/>
              </a:solidFill>
            </a:endParaRPr>
          </a:p>
          <a:p>
            <a:pPr indent="-317500" lvl="0" marL="457200" rtl="0" algn="l">
              <a:lnSpc>
                <a:spcPct val="115000"/>
              </a:lnSpc>
              <a:spcBef>
                <a:spcPts val="0"/>
              </a:spcBef>
              <a:spcAft>
                <a:spcPts val="0"/>
              </a:spcAft>
              <a:buClr>
                <a:schemeClr val="dk2"/>
              </a:buClr>
              <a:buSzPts val="1400"/>
              <a:buChar char="●"/>
            </a:pPr>
            <a:r>
              <a:rPr lang="en-GB">
                <a:solidFill>
                  <a:schemeClr val="dk2"/>
                </a:solidFill>
              </a:rPr>
              <a:t> </a:t>
            </a:r>
            <a:r>
              <a:rPr b="1" lang="en-GB" sz="1500">
                <a:solidFill>
                  <a:schemeClr val="dk2"/>
                </a:solidFill>
              </a:rPr>
              <a:t>𝛾 </a:t>
            </a:r>
            <a:r>
              <a:rPr lang="en-GB" sz="1500">
                <a:solidFill>
                  <a:schemeClr val="dk2"/>
                </a:solidFill>
              </a:rPr>
              <a:t>= 1/14</a:t>
            </a:r>
            <a:endParaRPr sz="1500">
              <a:solidFill>
                <a:schemeClr val="dk2"/>
              </a:solidFill>
            </a:endParaRPr>
          </a:p>
        </p:txBody>
      </p:sp>
      <p:sp>
        <p:nvSpPr>
          <p:cNvPr id="136" name="Google Shape;136;p24"/>
          <p:cNvSpPr txBox="1"/>
          <p:nvPr/>
        </p:nvSpPr>
        <p:spPr>
          <a:xfrm>
            <a:off x="3217300" y="2571750"/>
            <a:ext cx="56805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The average incubation period of the common cold is 2 days (from the CDC) and the the worst-case (or longest) infectious period is 2 weeks or 14 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Using</a:t>
            </a:r>
            <a:r>
              <a:rPr lang="en-GB"/>
              <a:t> the formula for basic reproductive number, </a:t>
            </a:r>
            <a:r>
              <a:rPr i="1" lang="en-GB"/>
              <a:t>ℜ</a:t>
            </a:r>
            <a:r>
              <a:rPr baseline="-25000" i="1" lang="en-GB"/>
              <a:t>0, cold  </a:t>
            </a:r>
            <a:r>
              <a:rPr lang="en-GB"/>
              <a:t>= 3,</a:t>
            </a:r>
            <a:endParaRPr/>
          </a:p>
          <a:p>
            <a:pPr indent="0" lvl="0" marL="0" rtl="0" algn="l">
              <a:spcBef>
                <a:spcPts val="0"/>
              </a:spcBef>
              <a:spcAft>
                <a:spcPts val="0"/>
              </a:spcAft>
              <a:buNone/>
            </a:pPr>
            <a:r>
              <a:t/>
            </a:r>
            <a:endParaRPr baseline="-25000" i="1"/>
          </a:p>
          <a:p>
            <a:pPr indent="0" lvl="0" marL="0" rtl="0" algn="l">
              <a:spcBef>
                <a:spcPts val="0"/>
              </a:spcBef>
              <a:spcAft>
                <a:spcPts val="0"/>
              </a:spcAft>
              <a:buNone/>
            </a:pPr>
            <a:r>
              <a:t/>
            </a:r>
            <a:endParaRPr/>
          </a:p>
          <a:p>
            <a:pPr indent="0" lvl="0" marL="0" rtl="0" algn="l">
              <a:spcBef>
                <a:spcPts val="0"/>
              </a:spcBef>
              <a:spcAft>
                <a:spcPts val="0"/>
              </a:spcAft>
              <a:buNone/>
            </a:pPr>
            <a:r>
              <a:rPr lang="en-GB"/>
              <a:t>w</a:t>
            </a:r>
            <a:r>
              <a:rPr lang="en-GB"/>
              <a:t>here 𝜏 is mean infectious period.</a:t>
            </a:r>
            <a:endParaRPr>
              <a:solidFill>
                <a:schemeClr val="dk1"/>
              </a:solidFill>
            </a:endParaRPr>
          </a:p>
        </p:txBody>
      </p:sp>
      <p:pic>
        <p:nvPicPr>
          <p:cNvPr id="137" name="Google Shape;137;p24"/>
          <p:cNvPicPr preferRelativeResize="0"/>
          <p:nvPr/>
        </p:nvPicPr>
        <p:blipFill>
          <a:blip r:embed="rId4">
            <a:alphaModFix/>
          </a:blip>
          <a:stretch>
            <a:fillRect/>
          </a:stretch>
        </p:blipFill>
        <p:spPr>
          <a:xfrm>
            <a:off x="5326699" y="3732450"/>
            <a:ext cx="966400" cy="444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Evolution of epidemic (without vaccination)</a:t>
            </a:r>
            <a:endParaRPr b="1" sz="2420">
              <a:solidFill>
                <a:srgbClr val="616161"/>
              </a:solidFill>
            </a:endParaRPr>
          </a:p>
        </p:txBody>
      </p:sp>
      <p:pic>
        <p:nvPicPr>
          <p:cNvPr id="143" name="Google Shape;143;p25"/>
          <p:cNvPicPr preferRelativeResize="0"/>
          <p:nvPr/>
        </p:nvPicPr>
        <p:blipFill>
          <a:blip r:embed="rId3">
            <a:alphaModFix/>
          </a:blip>
          <a:stretch>
            <a:fillRect/>
          </a:stretch>
        </p:blipFill>
        <p:spPr>
          <a:xfrm>
            <a:off x="5011325" y="1170125"/>
            <a:ext cx="3820976" cy="3820976"/>
          </a:xfrm>
          <a:prstGeom prst="rect">
            <a:avLst/>
          </a:prstGeom>
          <a:noFill/>
          <a:ln>
            <a:noFill/>
          </a:ln>
        </p:spPr>
      </p:pic>
      <p:sp>
        <p:nvSpPr>
          <p:cNvPr id="144" name="Google Shape;144;p25"/>
          <p:cNvSpPr txBox="1"/>
          <p:nvPr/>
        </p:nvSpPr>
        <p:spPr>
          <a:xfrm>
            <a:off x="4066225" y="3978925"/>
            <a:ext cx="848700" cy="7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50">
                <a:solidFill>
                  <a:srgbClr val="202124"/>
                </a:solidFill>
                <a:highlight>
                  <a:srgbClr val="FFFFFF"/>
                </a:highlight>
              </a:rPr>
              <a:t>α</a:t>
            </a:r>
            <a:r>
              <a:rPr lang="en-GB" sz="1050">
                <a:solidFill>
                  <a:srgbClr val="202124"/>
                </a:solidFill>
                <a:highlight>
                  <a:srgbClr val="FFFFFF"/>
                </a:highlight>
              </a:rPr>
              <a:t> = </a:t>
            </a:r>
            <a:r>
              <a:rPr lang="en-GB" sz="1050">
                <a:solidFill>
                  <a:srgbClr val="202124"/>
                </a:solidFill>
                <a:highlight>
                  <a:srgbClr val="FFFFFF"/>
                </a:highlight>
              </a:rPr>
              <a:t>1/2</a:t>
            </a:r>
            <a:endParaRPr sz="1050">
              <a:solidFill>
                <a:srgbClr val="202124"/>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β</a:t>
            </a:r>
            <a:r>
              <a:rPr lang="en-GB" sz="1000">
                <a:solidFill>
                  <a:schemeClr val="dk1"/>
                </a:solidFill>
                <a:highlight>
                  <a:srgbClr val="FFFFFF"/>
                </a:highlight>
              </a:rPr>
              <a:t> = 0.8</a:t>
            </a:r>
            <a:endParaRPr sz="1000">
              <a:solidFill>
                <a:schemeClr val="dk1"/>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γ</a:t>
            </a:r>
            <a:r>
              <a:rPr lang="en-GB" sz="1000">
                <a:solidFill>
                  <a:schemeClr val="dk1"/>
                </a:solidFill>
                <a:highlight>
                  <a:srgbClr val="FFFFFF"/>
                </a:highlight>
              </a:rPr>
              <a:t> = 1/14</a:t>
            </a:r>
            <a:endParaRPr sz="1000">
              <a:solidFill>
                <a:schemeClr val="dk1"/>
              </a:solidFill>
              <a:highlight>
                <a:srgbClr val="FFFFFF"/>
              </a:highlight>
            </a:endParaRPr>
          </a:p>
        </p:txBody>
      </p:sp>
      <p:sp>
        <p:nvSpPr>
          <p:cNvPr id="145" name="Google Shape;145;p25"/>
          <p:cNvSpPr txBox="1"/>
          <p:nvPr/>
        </p:nvSpPr>
        <p:spPr>
          <a:xfrm>
            <a:off x="4066225" y="4580450"/>
            <a:ext cx="2280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t>Epidemic ends in 207 days</a:t>
            </a:r>
            <a:endParaRPr sz="800"/>
          </a:p>
        </p:txBody>
      </p:sp>
      <p:pic>
        <p:nvPicPr>
          <p:cNvPr id="146" name="Google Shape;146;p25"/>
          <p:cNvPicPr preferRelativeResize="0"/>
          <p:nvPr/>
        </p:nvPicPr>
        <p:blipFill>
          <a:blip r:embed="rId4">
            <a:alphaModFix/>
          </a:blip>
          <a:stretch>
            <a:fillRect/>
          </a:stretch>
        </p:blipFill>
        <p:spPr>
          <a:xfrm>
            <a:off x="362875" y="1337300"/>
            <a:ext cx="3703350" cy="2468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21252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990"/>
              <a:buFont typeface="Arial"/>
              <a:buNone/>
            </a:pPr>
            <a:r>
              <a:rPr b="1" lang="en-GB" sz="2478">
                <a:solidFill>
                  <a:srgbClr val="616161"/>
                </a:solidFill>
              </a:rPr>
              <a:t>Vaccination strategies</a:t>
            </a:r>
            <a:endParaRPr b="1" sz="2478">
              <a:solidFill>
                <a:srgbClr val="616161"/>
              </a:solidFill>
            </a:endParaRPr>
          </a:p>
          <a:p>
            <a:pPr indent="0" lvl="0" marL="0" rtl="0" algn="l">
              <a:spcBef>
                <a:spcPts val="0"/>
              </a:spcBef>
              <a:spcAft>
                <a:spcPts val="0"/>
              </a:spcAft>
              <a:buSzPts val="990"/>
              <a:buNone/>
            </a:pPr>
            <a:r>
              <a:t/>
            </a:r>
            <a:endParaRPr sz="282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nvSpPr>
        <p:spPr>
          <a:xfrm>
            <a:off x="3929050" y="3337075"/>
            <a:ext cx="848700" cy="7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50">
                <a:solidFill>
                  <a:srgbClr val="202124"/>
                </a:solidFill>
                <a:highlight>
                  <a:srgbClr val="FFFFFF"/>
                </a:highlight>
              </a:rPr>
              <a:t>α = 1/2</a:t>
            </a:r>
            <a:endParaRPr sz="1050">
              <a:solidFill>
                <a:srgbClr val="202124"/>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β = 0.8</a:t>
            </a:r>
            <a:endParaRPr sz="1000">
              <a:solidFill>
                <a:schemeClr val="dk1"/>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γ = 1/14</a:t>
            </a:r>
            <a:endParaRPr sz="1000">
              <a:solidFill>
                <a:schemeClr val="dk1"/>
              </a:solidFill>
              <a:highlight>
                <a:srgbClr val="FFFFFF"/>
              </a:highlight>
            </a:endParaRPr>
          </a:p>
        </p:txBody>
      </p:sp>
      <p:pic>
        <p:nvPicPr>
          <p:cNvPr id="157" name="Google Shape;157;p27"/>
          <p:cNvPicPr preferRelativeResize="0"/>
          <p:nvPr/>
        </p:nvPicPr>
        <p:blipFill>
          <a:blip r:embed="rId3">
            <a:alphaModFix/>
          </a:blip>
          <a:stretch>
            <a:fillRect/>
          </a:stretch>
        </p:blipFill>
        <p:spPr>
          <a:xfrm>
            <a:off x="0" y="1569588"/>
            <a:ext cx="4061450" cy="2707633"/>
          </a:xfrm>
          <a:prstGeom prst="rect">
            <a:avLst/>
          </a:prstGeom>
          <a:noFill/>
          <a:ln>
            <a:noFill/>
          </a:ln>
        </p:spPr>
      </p:pic>
      <p:pic>
        <p:nvPicPr>
          <p:cNvPr id="158" name="Google Shape;158;p27"/>
          <p:cNvPicPr preferRelativeResize="0"/>
          <p:nvPr/>
        </p:nvPicPr>
        <p:blipFill>
          <a:blip r:embed="rId4">
            <a:alphaModFix/>
          </a:blip>
          <a:stretch>
            <a:fillRect/>
          </a:stretch>
        </p:blipFill>
        <p:spPr>
          <a:xfrm>
            <a:off x="5092850" y="1170125"/>
            <a:ext cx="3778151" cy="3778151"/>
          </a:xfrm>
          <a:prstGeom prst="rect">
            <a:avLst/>
          </a:prstGeom>
          <a:noFill/>
          <a:ln>
            <a:noFill/>
          </a:ln>
        </p:spPr>
      </p:pic>
      <p:sp>
        <p:nvSpPr>
          <p:cNvPr id="159" name="Google Shape;159;p27"/>
          <p:cNvSpPr txBox="1"/>
          <p:nvPr/>
        </p:nvSpPr>
        <p:spPr>
          <a:xfrm>
            <a:off x="3929050" y="4640475"/>
            <a:ext cx="2280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t>Epidemic ends in 140 days</a:t>
            </a:r>
            <a:endParaRPr sz="800"/>
          </a:p>
        </p:txBody>
      </p:sp>
      <p:sp>
        <p:nvSpPr>
          <p:cNvPr id="160" name="Google Shape;160;p27"/>
          <p:cNvSpPr txBox="1"/>
          <p:nvPr/>
        </p:nvSpPr>
        <p:spPr>
          <a:xfrm>
            <a:off x="3929050" y="4038475"/>
            <a:ext cx="1437300" cy="677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800"/>
              <a:t>Random vaccination </a:t>
            </a:r>
            <a:endParaRPr sz="800"/>
          </a:p>
          <a:p>
            <a:pPr indent="0" lvl="0" marL="0" rtl="0" algn="l">
              <a:lnSpc>
                <a:spcPct val="150000"/>
              </a:lnSpc>
              <a:spcBef>
                <a:spcPts val="0"/>
              </a:spcBef>
              <a:spcAft>
                <a:spcPts val="0"/>
              </a:spcAft>
              <a:buNone/>
            </a:pPr>
            <a:r>
              <a:rPr lang="en-GB" sz="800"/>
              <a:t>- 4</a:t>
            </a:r>
            <a:r>
              <a:rPr lang="en-GB" sz="800"/>
              <a:t>0% of the population</a:t>
            </a:r>
            <a:endParaRPr sz="800"/>
          </a:p>
          <a:p>
            <a:pPr indent="0" lvl="0" marL="0" rtl="0" algn="l">
              <a:lnSpc>
                <a:spcPct val="150000"/>
              </a:lnSpc>
              <a:spcBef>
                <a:spcPts val="0"/>
              </a:spcBef>
              <a:spcAft>
                <a:spcPts val="0"/>
              </a:spcAft>
              <a:buNone/>
            </a:pPr>
            <a:r>
              <a:rPr lang="en-GB" sz="800"/>
              <a:t>- on day 0</a:t>
            </a:r>
            <a:endParaRPr sz="800"/>
          </a:p>
        </p:txBody>
      </p:sp>
      <p:sp>
        <p:nvSpPr>
          <p:cNvPr id="161" name="Google Shape;161;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Evolution of epidemic (random vaccination at time t0)</a:t>
            </a:r>
            <a:endParaRPr b="1" sz="2420">
              <a:solidFill>
                <a:srgbClr val="61616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nvSpPr>
        <p:spPr>
          <a:xfrm>
            <a:off x="4151775" y="3337075"/>
            <a:ext cx="848700" cy="7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50">
                <a:solidFill>
                  <a:srgbClr val="202124"/>
                </a:solidFill>
                <a:highlight>
                  <a:srgbClr val="FFFFFF"/>
                </a:highlight>
              </a:rPr>
              <a:t>α = 1/2</a:t>
            </a:r>
            <a:endParaRPr sz="1050">
              <a:solidFill>
                <a:srgbClr val="202124"/>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β = 0.8</a:t>
            </a:r>
            <a:endParaRPr sz="1000">
              <a:solidFill>
                <a:schemeClr val="dk1"/>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γ = 1/14</a:t>
            </a:r>
            <a:endParaRPr sz="1000">
              <a:solidFill>
                <a:schemeClr val="dk1"/>
              </a:solidFill>
              <a:highlight>
                <a:srgbClr val="FFFFFF"/>
              </a:highlight>
            </a:endParaRPr>
          </a:p>
        </p:txBody>
      </p:sp>
      <p:sp>
        <p:nvSpPr>
          <p:cNvPr id="167" name="Google Shape;167;p28"/>
          <p:cNvSpPr txBox="1"/>
          <p:nvPr/>
        </p:nvSpPr>
        <p:spPr>
          <a:xfrm>
            <a:off x="4151775" y="4640475"/>
            <a:ext cx="2280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t>Epidemic ends in 166 days</a:t>
            </a:r>
            <a:endParaRPr sz="800"/>
          </a:p>
        </p:txBody>
      </p:sp>
      <p:sp>
        <p:nvSpPr>
          <p:cNvPr id="168" name="Google Shape;168;p28"/>
          <p:cNvSpPr txBox="1"/>
          <p:nvPr/>
        </p:nvSpPr>
        <p:spPr>
          <a:xfrm>
            <a:off x="4151775" y="4038475"/>
            <a:ext cx="1437300" cy="677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800"/>
              <a:t>Periodic </a:t>
            </a:r>
            <a:r>
              <a:rPr lang="en-GB" sz="800"/>
              <a:t>vaccination </a:t>
            </a:r>
            <a:endParaRPr sz="800"/>
          </a:p>
          <a:p>
            <a:pPr indent="0" lvl="0" marL="0" rtl="0" algn="l">
              <a:lnSpc>
                <a:spcPct val="150000"/>
              </a:lnSpc>
              <a:spcBef>
                <a:spcPts val="0"/>
              </a:spcBef>
              <a:spcAft>
                <a:spcPts val="0"/>
              </a:spcAft>
              <a:buNone/>
            </a:pPr>
            <a:r>
              <a:rPr lang="en-GB" sz="800"/>
              <a:t>- 10% of the population</a:t>
            </a:r>
            <a:endParaRPr sz="800"/>
          </a:p>
          <a:p>
            <a:pPr indent="0" lvl="0" marL="0" rtl="0" algn="l">
              <a:lnSpc>
                <a:spcPct val="150000"/>
              </a:lnSpc>
              <a:spcBef>
                <a:spcPts val="0"/>
              </a:spcBef>
              <a:spcAft>
                <a:spcPts val="0"/>
              </a:spcAft>
              <a:buNone/>
            </a:pPr>
            <a:r>
              <a:rPr lang="en-GB" sz="800"/>
              <a:t>- every 7 days</a:t>
            </a:r>
            <a:endParaRPr sz="800"/>
          </a:p>
        </p:txBody>
      </p:sp>
      <p:pic>
        <p:nvPicPr>
          <p:cNvPr id="169" name="Google Shape;169;p28"/>
          <p:cNvPicPr preferRelativeResize="0"/>
          <p:nvPr/>
        </p:nvPicPr>
        <p:blipFill>
          <a:blip r:embed="rId3">
            <a:alphaModFix/>
          </a:blip>
          <a:stretch>
            <a:fillRect/>
          </a:stretch>
        </p:blipFill>
        <p:spPr>
          <a:xfrm>
            <a:off x="243100" y="1380200"/>
            <a:ext cx="3908676" cy="2605775"/>
          </a:xfrm>
          <a:prstGeom prst="rect">
            <a:avLst/>
          </a:prstGeom>
          <a:noFill/>
          <a:ln>
            <a:noFill/>
          </a:ln>
        </p:spPr>
      </p:pic>
      <p:pic>
        <p:nvPicPr>
          <p:cNvPr id="170" name="Google Shape;170;p28"/>
          <p:cNvPicPr preferRelativeResize="0"/>
          <p:nvPr/>
        </p:nvPicPr>
        <p:blipFill>
          <a:blip r:embed="rId4">
            <a:alphaModFix/>
          </a:blip>
          <a:stretch>
            <a:fillRect/>
          </a:stretch>
        </p:blipFill>
        <p:spPr>
          <a:xfrm>
            <a:off x="5254950" y="1170125"/>
            <a:ext cx="3581750" cy="3581750"/>
          </a:xfrm>
          <a:prstGeom prst="rect">
            <a:avLst/>
          </a:prstGeom>
          <a:noFill/>
          <a:ln>
            <a:noFill/>
          </a:ln>
        </p:spPr>
      </p:pic>
      <p:sp>
        <p:nvSpPr>
          <p:cNvPr id="171" name="Google Shape;171;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Evolution of epidemic (periodic random vaccination)</a:t>
            </a:r>
            <a:endParaRPr b="1" sz="2420">
              <a:solidFill>
                <a:srgbClr val="61616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9"/>
          <p:cNvPicPr preferRelativeResize="0"/>
          <p:nvPr/>
        </p:nvPicPr>
        <p:blipFill>
          <a:blip r:embed="rId3">
            <a:alphaModFix/>
          </a:blip>
          <a:stretch>
            <a:fillRect/>
          </a:stretch>
        </p:blipFill>
        <p:spPr>
          <a:xfrm>
            <a:off x="220250" y="1743950"/>
            <a:ext cx="3537350" cy="2358225"/>
          </a:xfrm>
          <a:prstGeom prst="rect">
            <a:avLst/>
          </a:prstGeom>
          <a:noFill/>
          <a:ln>
            <a:noFill/>
          </a:ln>
        </p:spPr>
      </p:pic>
      <p:pic>
        <p:nvPicPr>
          <p:cNvPr id="177" name="Google Shape;177;p29"/>
          <p:cNvPicPr preferRelativeResize="0"/>
          <p:nvPr/>
        </p:nvPicPr>
        <p:blipFill>
          <a:blip r:embed="rId4">
            <a:alphaModFix/>
          </a:blip>
          <a:stretch>
            <a:fillRect/>
          </a:stretch>
        </p:blipFill>
        <p:spPr>
          <a:xfrm>
            <a:off x="5117775" y="1170125"/>
            <a:ext cx="3873825" cy="3873825"/>
          </a:xfrm>
          <a:prstGeom prst="rect">
            <a:avLst/>
          </a:prstGeom>
          <a:noFill/>
          <a:ln>
            <a:noFill/>
          </a:ln>
        </p:spPr>
      </p:pic>
      <p:sp>
        <p:nvSpPr>
          <p:cNvPr id="178" name="Google Shape;178;p29"/>
          <p:cNvSpPr txBox="1"/>
          <p:nvPr/>
        </p:nvSpPr>
        <p:spPr>
          <a:xfrm>
            <a:off x="3757600" y="2711275"/>
            <a:ext cx="848700" cy="7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50">
                <a:solidFill>
                  <a:srgbClr val="202124"/>
                </a:solidFill>
                <a:highlight>
                  <a:srgbClr val="FFFFFF"/>
                </a:highlight>
              </a:rPr>
              <a:t>α = 1/2</a:t>
            </a:r>
            <a:endParaRPr sz="1050">
              <a:solidFill>
                <a:srgbClr val="202124"/>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β = 0.8</a:t>
            </a:r>
            <a:endParaRPr sz="1000">
              <a:solidFill>
                <a:schemeClr val="dk1"/>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γ = 1/14</a:t>
            </a:r>
            <a:endParaRPr sz="1000">
              <a:solidFill>
                <a:schemeClr val="dk1"/>
              </a:solidFill>
              <a:highlight>
                <a:srgbClr val="FFFFFF"/>
              </a:highlight>
            </a:endParaRPr>
          </a:p>
        </p:txBody>
      </p:sp>
      <p:sp>
        <p:nvSpPr>
          <p:cNvPr id="179" name="Google Shape;179;p29"/>
          <p:cNvSpPr txBox="1"/>
          <p:nvPr/>
        </p:nvSpPr>
        <p:spPr>
          <a:xfrm>
            <a:off x="3757600" y="4410775"/>
            <a:ext cx="2280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t>Epidemic ends in 46 days</a:t>
            </a:r>
            <a:endParaRPr sz="800"/>
          </a:p>
        </p:txBody>
      </p:sp>
      <p:sp>
        <p:nvSpPr>
          <p:cNvPr id="180" name="Google Shape;180;p29"/>
          <p:cNvSpPr txBox="1"/>
          <p:nvPr/>
        </p:nvSpPr>
        <p:spPr>
          <a:xfrm>
            <a:off x="3757600" y="3364075"/>
            <a:ext cx="1840200" cy="1046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800"/>
              <a:t>Periodic v</a:t>
            </a:r>
            <a:r>
              <a:rPr lang="en-GB" sz="800"/>
              <a:t>accination with</a:t>
            </a:r>
            <a:endParaRPr sz="800"/>
          </a:p>
          <a:p>
            <a:pPr indent="0" lvl="0" marL="0" rtl="0" algn="l">
              <a:lnSpc>
                <a:spcPct val="150000"/>
              </a:lnSpc>
              <a:spcBef>
                <a:spcPts val="0"/>
              </a:spcBef>
              <a:spcAft>
                <a:spcPts val="0"/>
              </a:spcAft>
              <a:buNone/>
            </a:pPr>
            <a:r>
              <a:rPr lang="en-GB" sz="800"/>
              <a:t>limited number of doses</a:t>
            </a:r>
            <a:endParaRPr sz="800"/>
          </a:p>
          <a:p>
            <a:pPr indent="0" lvl="0" marL="0" rtl="0" algn="l">
              <a:lnSpc>
                <a:spcPct val="150000"/>
              </a:lnSpc>
              <a:spcBef>
                <a:spcPts val="0"/>
              </a:spcBef>
              <a:spcAft>
                <a:spcPts val="0"/>
              </a:spcAft>
              <a:buNone/>
            </a:pPr>
            <a:r>
              <a:rPr lang="en-GB" sz="800"/>
              <a:t>- 100 doses</a:t>
            </a:r>
            <a:endParaRPr sz="800"/>
          </a:p>
          <a:p>
            <a:pPr indent="0" lvl="0" marL="0" rtl="0" algn="l">
              <a:lnSpc>
                <a:spcPct val="150000"/>
              </a:lnSpc>
              <a:spcBef>
                <a:spcPts val="0"/>
              </a:spcBef>
              <a:spcAft>
                <a:spcPts val="0"/>
              </a:spcAft>
              <a:buNone/>
            </a:pPr>
            <a:r>
              <a:rPr lang="en-GB" sz="800"/>
              <a:t>- 10 doses a day</a:t>
            </a:r>
            <a:endParaRPr sz="800"/>
          </a:p>
          <a:p>
            <a:pPr indent="0" lvl="0" marL="0" rtl="0" algn="l">
              <a:lnSpc>
                <a:spcPct val="150000"/>
              </a:lnSpc>
              <a:spcBef>
                <a:spcPts val="0"/>
              </a:spcBef>
              <a:spcAft>
                <a:spcPts val="0"/>
              </a:spcAft>
              <a:buNone/>
            </a:pPr>
            <a:r>
              <a:rPr lang="en-GB" sz="800"/>
              <a:t>- every 7 days</a:t>
            </a:r>
            <a:endParaRPr sz="800"/>
          </a:p>
        </p:txBody>
      </p:sp>
      <p:sp>
        <p:nvSpPr>
          <p:cNvPr id="181" name="Google Shape;18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0909"/>
              <a:buNone/>
            </a:pPr>
            <a:r>
              <a:rPr b="1" lang="en-GB" sz="2420">
                <a:solidFill>
                  <a:srgbClr val="616161"/>
                </a:solidFill>
              </a:rPr>
              <a:t>Evolution of epidemic (periodic vaccination w/ limited number of doses)</a:t>
            </a:r>
            <a:endParaRPr b="1" sz="2420">
              <a:solidFill>
                <a:srgbClr val="61616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0"/>
          <p:cNvPicPr preferRelativeResize="0"/>
          <p:nvPr/>
        </p:nvPicPr>
        <p:blipFill>
          <a:blip r:embed="rId3">
            <a:alphaModFix/>
          </a:blip>
          <a:stretch>
            <a:fillRect/>
          </a:stretch>
        </p:blipFill>
        <p:spPr>
          <a:xfrm>
            <a:off x="152400" y="1684475"/>
            <a:ext cx="3624250" cy="2416167"/>
          </a:xfrm>
          <a:prstGeom prst="rect">
            <a:avLst/>
          </a:prstGeom>
          <a:noFill/>
          <a:ln>
            <a:noFill/>
          </a:ln>
        </p:spPr>
      </p:pic>
      <p:pic>
        <p:nvPicPr>
          <p:cNvPr id="187" name="Google Shape;187;p30"/>
          <p:cNvPicPr preferRelativeResize="0"/>
          <p:nvPr/>
        </p:nvPicPr>
        <p:blipFill>
          <a:blip r:embed="rId4">
            <a:alphaModFix/>
          </a:blip>
          <a:stretch>
            <a:fillRect/>
          </a:stretch>
        </p:blipFill>
        <p:spPr>
          <a:xfrm>
            <a:off x="5171800" y="1080125"/>
            <a:ext cx="3806225" cy="3806225"/>
          </a:xfrm>
          <a:prstGeom prst="rect">
            <a:avLst/>
          </a:prstGeom>
          <a:noFill/>
          <a:ln>
            <a:noFill/>
          </a:ln>
        </p:spPr>
      </p:pic>
      <p:sp>
        <p:nvSpPr>
          <p:cNvPr id="188" name="Google Shape;188;p30"/>
          <p:cNvSpPr txBox="1"/>
          <p:nvPr/>
        </p:nvSpPr>
        <p:spPr>
          <a:xfrm>
            <a:off x="3929050" y="2711275"/>
            <a:ext cx="848700" cy="7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50">
                <a:solidFill>
                  <a:srgbClr val="202124"/>
                </a:solidFill>
                <a:highlight>
                  <a:srgbClr val="FFFFFF"/>
                </a:highlight>
              </a:rPr>
              <a:t>α = 1/2</a:t>
            </a:r>
            <a:endParaRPr sz="1050">
              <a:solidFill>
                <a:srgbClr val="202124"/>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β = 0.8</a:t>
            </a:r>
            <a:endParaRPr sz="1000">
              <a:solidFill>
                <a:schemeClr val="dk1"/>
              </a:solidFill>
              <a:highlight>
                <a:srgbClr val="FFFFFF"/>
              </a:highlight>
            </a:endParaRPr>
          </a:p>
          <a:p>
            <a:pPr indent="0" lvl="0" marL="0" rtl="0" algn="l">
              <a:lnSpc>
                <a:spcPct val="115000"/>
              </a:lnSpc>
              <a:spcBef>
                <a:spcPts val="0"/>
              </a:spcBef>
              <a:spcAft>
                <a:spcPts val="0"/>
              </a:spcAft>
              <a:buNone/>
            </a:pPr>
            <a:r>
              <a:rPr lang="en-GB" sz="1000">
                <a:solidFill>
                  <a:schemeClr val="dk1"/>
                </a:solidFill>
                <a:highlight>
                  <a:srgbClr val="FFFFFF"/>
                </a:highlight>
              </a:rPr>
              <a:t>γ = 1/14</a:t>
            </a:r>
            <a:endParaRPr sz="1000">
              <a:solidFill>
                <a:schemeClr val="dk1"/>
              </a:solidFill>
              <a:highlight>
                <a:srgbClr val="FFFFFF"/>
              </a:highlight>
            </a:endParaRPr>
          </a:p>
        </p:txBody>
      </p:sp>
      <p:sp>
        <p:nvSpPr>
          <p:cNvPr id="189" name="Google Shape;189;p30"/>
          <p:cNvSpPr txBox="1"/>
          <p:nvPr/>
        </p:nvSpPr>
        <p:spPr>
          <a:xfrm>
            <a:off x="3929050" y="4041175"/>
            <a:ext cx="2280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t>Epidemic ends in 167 days</a:t>
            </a:r>
            <a:endParaRPr sz="800"/>
          </a:p>
        </p:txBody>
      </p:sp>
      <p:sp>
        <p:nvSpPr>
          <p:cNvPr id="190" name="Google Shape;190;p30"/>
          <p:cNvSpPr txBox="1"/>
          <p:nvPr/>
        </p:nvSpPr>
        <p:spPr>
          <a:xfrm>
            <a:off x="3929050" y="3364075"/>
            <a:ext cx="1840200" cy="677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800"/>
              <a:t>V</a:t>
            </a:r>
            <a:r>
              <a:rPr lang="en-GB" sz="800"/>
              <a:t>accination by class</a:t>
            </a:r>
            <a:endParaRPr sz="800"/>
          </a:p>
          <a:p>
            <a:pPr indent="0" lvl="0" marL="0" rtl="0" algn="l">
              <a:lnSpc>
                <a:spcPct val="150000"/>
              </a:lnSpc>
              <a:spcBef>
                <a:spcPts val="0"/>
              </a:spcBef>
              <a:spcAft>
                <a:spcPts val="0"/>
              </a:spcAft>
              <a:buNone/>
            </a:pPr>
            <a:r>
              <a:rPr lang="en-GB" sz="800"/>
              <a:t>- 40% of every class</a:t>
            </a:r>
            <a:endParaRPr sz="800"/>
          </a:p>
          <a:p>
            <a:pPr indent="0" lvl="0" marL="0" rtl="0" algn="l">
              <a:lnSpc>
                <a:spcPct val="150000"/>
              </a:lnSpc>
              <a:spcBef>
                <a:spcPts val="0"/>
              </a:spcBef>
              <a:spcAft>
                <a:spcPts val="0"/>
              </a:spcAft>
              <a:buNone/>
            </a:pPr>
            <a:r>
              <a:rPr lang="en-GB" sz="800"/>
              <a:t>- on day 0</a:t>
            </a:r>
            <a:endParaRPr sz="800"/>
          </a:p>
        </p:txBody>
      </p:sp>
      <p:sp>
        <p:nvSpPr>
          <p:cNvPr id="191" name="Google Shape;191;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Evolution of epidemic (uniform class-based vaccination)</a:t>
            </a:r>
            <a:endParaRPr b="1" sz="2420">
              <a:solidFill>
                <a:srgbClr val="61616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Overview</a:t>
            </a:r>
            <a:endParaRPr b="1" sz="2420">
              <a:solidFill>
                <a:srgbClr val="616161"/>
              </a:solidFill>
            </a:endParaRPr>
          </a:p>
        </p:txBody>
      </p:sp>
      <p:graphicFrame>
        <p:nvGraphicFramePr>
          <p:cNvPr id="197" name="Google Shape;197;p31"/>
          <p:cNvGraphicFramePr/>
          <p:nvPr/>
        </p:nvGraphicFramePr>
        <p:xfrm>
          <a:off x="826063" y="2199325"/>
          <a:ext cx="3000000" cy="3000000"/>
        </p:xfrm>
        <a:graphic>
          <a:graphicData uri="http://schemas.openxmlformats.org/drawingml/2006/table">
            <a:tbl>
              <a:tblPr>
                <a:noFill/>
                <a:tableStyleId>{3EE28A3F-00FC-4F4E-8F34-EC899C90A406}</a:tableStyleId>
              </a:tblPr>
              <a:tblGrid>
                <a:gridCol w="1498375"/>
                <a:gridCol w="1498375"/>
                <a:gridCol w="1498375"/>
                <a:gridCol w="1498375"/>
                <a:gridCol w="1498375"/>
              </a:tblGrid>
              <a:tr h="609575">
                <a:tc>
                  <a:txBody>
                    <a:bodyPr/>
                    <a:lstStyle/>
                    <a:p>
                      <a:pPr indent="0" lvl="0" marL="0" rtl="0" algn="l">
                        <a:spcBef>
                          <a:spcPts val="0"/>
                        </a:spcBef>
                        <a:spcAft>
                          <a:spcPts val="0"/>
                        </a:spcAft>
                        <a:buNone/>
                      </a:pPr>
                      <a:r>
                        <a:rPr lang="en-GB"/>
                        <a:t>No vaccination</a:t>
                      </a:r>
                      <a:endParaRPr/>
                    </a:p>
                  </a:txBody>
                  <a:tcPr marT="91425" marB="91425" marR="91425" marL="91425"/>
                </a:tc>
                <a:tc>
                  <a:txBody>
                    <a:bodyPr/>
                    <a:lstStyle/>
                    <a:p>
                      <a:pPr indent="0" lvl="0" marL="0" rtl="0" algn="l">
                        <a:spcBef>
                          <a:spcPts val="0"/>
                        </a:spcBef>
                        <a:spcAft>
                          <a:spcPts val="0"/>
                        </a:spcAft>
                        <a:buNone/>
                      </a:pPr>
                      <a:r>
                        <a:rPr lang="en-GB"/>
                        <a:t>Random</a:t>
                      </a:r>
                      <a:endParaRPr/>
                    </a:p>
                  </a:txBody>
                  <a:tcPr marT="91425" marB="91425" marR="91425" marL="91425"/>
                </a:tc>
                <a:tc>
                  <a:txBody>
                    <a:bodyPr/>
                    <a:lstStyle/>
                    <a:p>
                      <a:pPr indent="0" lvl="0" marL="0" rtl="0" algn="l">
                        <a:spcBef>
                          <a:spcPts val="0"/>
                        </a:spcBef>
                        <a:spcAft>
                          <a:spcPts val="0"/>
                        </a:spcAft>
                        <a:buNone/>
                      </a:pPr>
                      <a:r>
                        <a:rPr lang="en-GB"/>
                        <a:t>Periodic random</a:t>
                      </a:r>
                      <a:endParaRPr/>
                    </a:p>
                  </a:txBody>
                  <a:tcPr marT="91425" marB="91425" marR="91425" marL="91425"/>
                </a:tc>
                <a:tc>
                  <a:txBody>
                    <a:bodyPr/>
                    <a:lstStyle/>
                    <a:p>
                      <a:pPr indent="0" lvl="0" marL="0" rtl="0" algn="l">
                        <a:spcBef>
                          <a:spcPts val="0"/>
                        </a:spcBef>
                        <a:spcAft>
                          <a:spcPts val="0"/>
                        </a:spcAft>
                        <a:buNone/>
                      </a:pPr>
                      <a:r>
                        <a:rPr lang="en-GB"/>
                        <a:t>Constant doses</a:t>
                      </a:r>
                      <a:endParaRPr/>
                    </a:p>
                  </a:txBody>
                  <a:tcPr marT="91425" marB="91425" marR="91425" marL="91425"/>
                </a:tc>
                <a:tc>
                  <a:txBody>
                    <a:bodyPr/>
                    <a:lstStyle/>
                    <a:p>
                      <a:pPr indent="0" lvl="0" marL="0" rtl="0" algn="l">
                        <a:spcBef>
                          <a:spcPts val="0"/>
                        </a:spcBef>
                        <a:spcAft>
                          <a:spcPts val="0"/>
                        </a:spcAft>
                        <a:buNone/>
                      </a:pPr>
                      <a:r>
                        <a:rPr lang="en-GB"/>
                        <a:t>Uniform by class</a:t>
                      </a:r>
                      <a:endParaRPr/>
                    </a:p>
                  </a:txBody>
                  <a:tcPr marT="91425" marB="91425" marR="91425" marL="91425"/>
                </a:tc>
              </a:tr>
              <a:tr h="381000">
                <a:tc>
                  <a:txBody>
                    <a:bodyPr/>
                    <a:lstStyle/>
                    <a:p>
                      <a:pPr indent="0" lvl="0" marL="0" rtl="0" algn="l">
                        <a:spcBef>
                          <a:spcPts val="0"/>
                        </a:spcBef>
                        <a:spcAft>
                          <a:spcPts val="0"/>
                        </a:spcAft>
                        <a:buNone/>
                      </a:pPr>
                      <a:r>
                        <a:rPr lang="en-GB"/>
                        <a:t>207 days</a:t>
                      </a:r>
                      <a:endParaRPr/>
                    </a:p>
                  </a:txBody>
                  <a:tcPr marT="91425" marB="91425" marR="91425" marL="91425"/>
                </a:tc>
                <a:tc>
                  <a:txBody>
                    <a:bodyPr/>
                    <a:lstStyle/>
                    <a:p>
                      <a:pPr indent="0" lvl="0" marL="0" rtl="0" algn="l">
                        <a:spcBef>
                          <a:spcPts val="0"/>
                        </a:spcBef>
                        <a:spcAft>
                          <a:spcPts val="0"/>
                        </a:spcAft>
                        <a:buNone/>
                      </a:pPr>
                      <a:r>
                        <a:rPr lang="en-GB"/>
                        <a:t>140 days</a:t>
                      </a:r>
                      <a:endParaRPr/>
                    </a:p>
                  </a:txBody>
                  <a:tcPr marT="91425" marB="91425" marR="91425" marL="91425"/>
                </a:tc>
                <a:tc>
                  <a:txBody>
                    <a:bodyPr/>
                    <a:lstStyle/>
                    <a:p>
                      <a:pPr indent="0" lvl="0" marL="0" rtl="0" algn="l">
                        <a:spcBef>
                          <a:spcPts val="0"/>
                        </a:spcBef>
                        <a:spcAft>
                          <a:spcPts val="0"/>
                        </a:spcAft>
                        <a:buNone/>
                      </a:pPr>
                      <a:r>
                        <a:rPr lang="en-GB"/>
                        <a:t>166 days</a:t>
                      </a:r>
                      <a:endParaRPr/>
                    </a:p>
                  </a:txBody>
                  <a:tcPr marT="91425" marB="91425" marR="91425" marL="91425"/>
                </a:tc>
                <a:tc>
                  <a:txBody>
                    <a:bodyPr/>
                    <a:lstStyle/>
                    <a:p>
                      <a:pPr indent="0" lvl="0" marL="0" rtl="0" algn="l">
                        <a:spcBef>
                          <a:spcPts val="0"/>
                        </a:spcBef>
                        <a:spcAft>
                          <a:spcPts val="0"/>
                        </a:spcAft>
                        <a:buNone/>
                      </a:pPr>
                      <a:r>
                        <a:rPr lang="en-GB"/>
                        <a:t>46 days</a:t>
                      </a:r>
                      <a:endParaRPr/>
                    </a:p>
                  </a:txBody>
                  <a:tcPr marT="91425" marB="91425" marR="91425" marL="91425"/>
                </a:tc>
                <a:tc>
                  <a:txBody>
                    <a:bodyPr/>
                    <a:lstStyle/>
                    <a:p>
                      <a:pPr indent="0" lvl="0" marL="0" rtl="0" algn="l">
                        <a:spcBef>
                          <a:spcPts val="0"/>
                        </a:spcBef>
                        <a:spcAft>
                          <a:spcPts val="0"/>
                        </a:spcAft>
                        <a:buNone/>
                      </a:pPr>
                      <a:r>
                        <a:rPr lang="en-GB"/>
                        <a:t>167 days</a:t>
                      </a:r>
                      <a:endParaRPr/>
                    </a:p>
                  </a:txBody>
                  <a:tcPr marT="91425" marB="91425" marR="91425" marL="91425"/>
                </a:tc>
              </a:tr>
            </a:tbl>
          </a:graphicData>
        </a:graphic>
      </p:graphicFrame>
      <p:cxnSp>
        <p:nvCxnSpPr>
          <p:cNvPr id="198" name="Google Shape;198;p31"/>
          <p:cNvCxnSpPr/>
          <p:nvPr/>
        </p:nvCxnSpPr>
        <p:spPr>
          <a:xfrm rot="5400000">
            <a:off x="1621300" y="3307000"/>
            <a:ext cx="695400" cy="285900"/>
          </a:xfrm>
          <a:prstGeom prst="curvedConnector3">
            <a:avLst>
              <a:gd fmla="val 40825" name="adj1"/>
            </a:avLst>
          </a:prstGeom>
          <a:noFill/>
          <a:ln cap="flat" cmpd="sng" w="28575">
            <a:solidFill>
              <a:schemeClr val="dk2"/>
            </a:solidFill>
            <a:prstDash val="solid"/>
            <a:round/>
            <a:headEnd len="med" w="med" type="none"/>
            <a:tailEnd len="med" w="med" type="stealth"/>
          </a:ln>
        </p:spPr>
      </p:cxnSp>
      <p:sp>
        <p:nvSpPr>
          <p:cNvPr id="199" name="Google Shape;199;p31"/>
          <p:cNvSpPr txBox="1"/>
          <p:nvPr/>
        </p:nvSpPr>
        <p:spPr>
          <a:xfrm>
            <a:off x="826075" y="3797650"/>
            <a:ext cx="2443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rgbClr val="616161"/>
                </a:solidFill>
              </a:rPr>
              <a:t>Days until end of epidemic</a:t>
            </a:r>
            <a:endParaRPr i="1" sz="1200">
              <a:solidFill>
                <a:srgbClr val="61616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505475" y="1375100"/>
            <a:ext cx="8043000" cy="1086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GB"/>
              <a:t>Modeling the spread of the common cold in an elementary school with an SEIR model</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Table of Contents</a:t>
            </a:r>
            <a:endParaRPr b="1" sz="2420">
              <a:solidFill>
                <a:srgbClr val="616161"/>
              </a:solidFill>
            </a:endParaRPr>
          </a:p>
        </p:txBody>
      </p:sp>
      <p:sp>
        <p:nvSpPr>
          <p:cNvPr id="79" name="Google Shape;79;p16"/>
          <p:cNvSpPr txBox="1"/>
          <p:nvPr>
            <p:ph idx="1" type="body"/>
          </p:nvPr>
        </p:nvSpPr>
        <p:spPr>
          <a:xfrm>
            <a:off x="6234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Clr>
                <a:srgbClr val="202122"/>
              </a:buClr>
              <a:buSzPts val="1800"/>
              <a:buChar char="-"/>
            </a:pPr>
            <a:r>
              <a:rPr lang="en-GB">
                <a:solidFill>
                  <a:srgbClr val="202122"/>
                </a:solidFill>
              </a:rPr>
              <a:t>Introduction</a:t>
            </a:r>
            <a:endParaRPr>
              <a:solidFill>
                <a:srgbClr val="202122"/>
              </a:solidFill>
            </a:endParaRPr>
          </a:p>
          <a:p>
            <a:pPr indent="-342900" lvl="0" marL="457200" rtl="0" algn="l">
              <a:lnSpc>
                <a:spcPct val="200000"/>
              </a:lnSpc>
              <a:spcBef>
                <a:spcPts val="0"/>
              </a:spcBef>
              <a:spcAft>
                <a:spcPts val="0"/>
              </a:spcAft>
              <a:buClr>
                <a:srgbClr val="202122"/>
              </a:buClr>
              <a:buSzPts val="1800"/>
              <a:buChar char="-"/>
            </a:pPr>
            <a:r>
              <a:rPr lang="en-GB">
                <a:solidFill>
                  <a:srgbClr val="202122"/>
                </a:solidFill>
              </a:rPr>
              <a:t>SEIR model</a:t>
            </a:r>
            <a:endParaRPr>
              <a:solidFill>
                <a:srgbClr val="202122"/>
              </a:solidFill>
            </a:endParaRPr>
          </a:p>
          <a:p>
            <a:pPr indent="-342900" lvl="0" marL="457200" rtl="0" algn="l">
              <a:lnSpc>
                <a:spcPct val="200000"/>
              </a:lnSpc>
              <a:spcBef>
                <a:spcPts val="0"/>
              </a:spcBef>
              <a:spcAft>
                <a:spcPts val="0"/>
              </a:spcAft>
              <a:buClr>
                <a:srgbClr val="202122"/>
              </a:buClr>
              <a:buSzPts val="1800"/>
              <a:buChar char="-"/>
            </a:pPr>
            <a:r>
              <a:rPr lang="en-GB">
                <a:solidFill>
                  <a:srgbClr val="202122"/>
                </a:solidFill>
              </a:rPr>
              <a:t>Simulation under base case (no vaccination)</a:t>
            </a:r>
            <a:endParaRPr>
              <a:solidFill>
                <a:srgbClr val="202122"/>
              </a:solidFill>
            </a:endParaRPr>
          </a:p>
          <a:p>
            <a:pPr indent="-342900" lvl="0" marL="457200" rtl="0" algn="l">
              <a:lnSpc>
                <a:spcPct val="200000"/>
              </a:lnSpc>
              <a:spcBef>
                <a:spcPts val="0"/>
              </a:spcBef>
              <a:spcAft>
                <a:spcPts val="0"/>
              </a:spcAft>
              <a:buClr>
                <a:srgbClr val="202122"/>
              </a:buClr>
              <a:buSzPts val="1800"/>
              <a:buChar char="-"/>
            </a:pPr>
            <a:r>
              <a:rPr lang="en-GB">
                <a:solidFill>
                  <a:srgbClr val="202122"/>
                </a:solidFill>
              </a:rPr>
              <a:t>Simulation for vaccination strategies</a:t>
            </a:r>
            <a:endParaRPr>
              <a:solidFill>
                <a:srgbClr val="202122"/>
              </a:solidFill>
            </a:endParaRPr>
          </a:p>
          <a:p>
            <a:pPr indent="-342900" lvl="0" marL="457200" rtl="0" algn="l">
              <a:lnSpc>
                <a:spcPct val="200000"/>
              </a:lnSpc>
              <a:spcBef>
                <a:spcPts val="0"/>
              </a:spcBef>
              <a:spcAft>
                <a:spcPts val="0"/>
              </a:spcAft>
              <a:buClr>
                <a:srgbClr val="202122"/>
              </a:buClr>
              <a:buSzPts val="1800"/>
              <a:buChar char="-"/>
            </a:pPr>
            <a:r>
              <a:rPr lang="en-GB">
                <a:solidFill>
                  <a:srgbClr val="202122"/>
                </a:solidFill>
              </a:rPr>
              <a:t>Results and conclusions</a:t>
            </a:r>
            <a:endParaRPr>
              <a:solidFill>
                <a:srgbClr val="20212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Team Members</a:t>
            </a:r>
            <a:endParaRPr b="1" sz="2420">
              <a:solidFill>
                <a:srgbClr val="616161"/>
              </a:solidFill>
            </a:endParaRPr>
          </a:p>
        </p:txBody>
      </p:sp>
      <p:graphicFrame>
        <p:nvGraphicFramePr>
          <p:cNvPr id="85" name="Google Shape;85;p17"/>
          <p:cNvGraphicFramePr/>
          <p:nvPr/>
        </p:nvGraphicFramePr>
        <p:xfrm>
          <a:off x="952500" y="1619250"/>
          <a:ext cx="3000000" cy="3000000"/>
        </p:xfrm>
        <a:graphic>
          <a:graphicData uri="http://schemas.openxmlformats.org/drawingml/2006/table">
            <a:tbl>
              <a:tblPr>
                <a:noFill/>
                <a:tableStyleId>{3EE28A3F-00FC-4F4E-8F34-EC899C90A406}</a:tableStyleId>
              </a:tblPr>
              <a:tblGrid>
                <a:gridCol w="3619500"/>
                <a:gridCol w="3619500"/>
              </a:tblGrid>
              <a:tr h="381000">
                <a:tc>
                  <a:txBody>
                    <a:bodyPr/>
                    <a:lstStyle/>
                    <a:p>
                      <a:pPr indent="0" lvl="0" marL="0" rtl="0" algn="ctr">
                        <a:spcBef>
                          <a:spcPts val="0"/>
                        </a:spcBef>
                        <a:spcAft>
                          <a:spcPts val="0"/>
                        </a:spcAft>
                        <a:buNone/>
                      </a:pPr>
                      <a:r>
                        <a:rPr lang="en-GB"/>
                        <a:t>Christos</a:t>
                      </a:r>
                      <a:endParaRPr/>
                    </a:p>
                  </a:txBody>
                  <a:tcPr marT="91425" marB="91425" marR="91425" marL="91425"/>
                </a:tc>
                <a:tc>
                  <a:txBody>
                    <a:bodyPr/>
                    <a:lstStyle/>
                    <a:p>
                      <a:pPr indent="0" lvl="0" marL="0" rtl="0" algn="ctr">
                        <a:spcBef>
                          <a:spcPts val="0"/>
                        </a:spcBef>
                        <a:spcAft>
                          <a:spcPts val="0"/>
                        </a:spcAft>
                        <a:buNone/>
                      </a:pPr>
                      <a:r>
                        <a:rPr lang="en-GB"/>
                        <a:t>KARATZIAS</a:t>
                      </a:r>
                      <a:endParaRPr/>
                    </a:p>
                  </a:txBody>
                  <a:tcPr marT="91425" marB="91425" marR="91425" marL="91425"/>
                </a:tc>
              </a:tr>
              <a:tr h="381000">
                <a:tc>
                  <a:txBody>
                    <a:bodyPr/>
                    <a:lstStyle/>
                    <a:p>
                      <a:pPr indent="0" lvl="0" marL="0" rtl="0" algn="ctr">
                        <a:spcBef>
                          <a:spcPts val="0"/>
                        </a:spcBef>
                        <a:spcAft>
                          <a:spcPts val="0"/>
                        </a:spcAft>
                        <a:buNone/>
                      </a:pPr>
                      <a:r>
                        <a:rPr lang="en-GB"/>
                        <a:t>Sri Prasanna</a:t>
                      </a:r>
                      <a:endParaRPr/>
                    </a:p>
                  </a:txBody>
                  <a:tcPr marT="91425" marB="91425" marR="91425" marL="91425"/>
                </a:tc>
                <a:tc>
                  <a:txBody>
                    <a:bodyPr/>
                    <a:lstStyle/>
                    <a:p>
                      <a:pPr indent="0" lvl="0" marL="0" rtl="0" algn="ctr">
                        <a:spcBef>
                          <a:spcPts val="0"/>
                        </a:spcBef>
                        <a:spcAft>
                          <a:spcPts val="0"/>
                        </a:spcAft>
                        <a:buNone/>
                      </a:pPr>
                      <a:r>
                        <a:rPr lang="en-GB"/>
                        <a:t>MADDILA SIVA</a:t>
                      </a:r>
                      <a:endParaRPr/>
                    </a:p>
                  </a:txBody>
                  <a:tcPr marT="91425" marB="91425" marR="91425" marL="91425"/>
                </a:tc>
              </a:tr>
              <a:tr h="381000">
                <a:tc>
                  <a:txBody>
                    <a:bodyPr/>
                    <a:lstStyle/>
                    <a:p>
                      <a:pPr indent="0" lvl="0" marL="0" rtl="0" algn="ctr">
                        <a:spcBef>
                          <a:spcPts val="0"/>
                        </a:spcBef>
                        <a:spcAft>
                          <a:spcPts val="0"/>
                        </a:spcAft>
                        <a:buNone/>
                      </a:pPr>
                      <a:r>
                        <a:rPr lang="en-GB"/>
                        <a:t>Lucca</a:t>
                      </a:r>
                      <a:endParaRPr/>
                    </a:p>
                  </a:txBody>
                  <a:tcPr marT="91425" marB="91425" marR="91425" marL="91425"/>
                </a:tc>
                <a:tc>
                  <a:txBody>
                    <a:bodyPr/>
                    <a:lstStyle/>
                    <a:p>
                      <a:pPr indent="0" lvl="0" marL="0" rtl="0" algn="ctr">
                        <a:spcBef>
                          <a:spcPts val="0"/>
                        </a:spcBef>
                        <a:spcAft>
                          <a:spcPts val="0"/>
                        </a:spcAft>
                        <a:buNone/>
                      </a:pPr>
                      <a:r>
                        <a:rPr lang="en-GB"/>
                        <a:t>REINEHR SILVA</a:t>
                      </a:r>
                      <a:endParaRPr/>
                    </a:p>
                  </a:txBody>
                  <a:tcPr marT="91425" marB="91425" marR="91425" marL="91425"/>
                </a:tc>
              </a:tr>
              <a:tr h="381000">
                <a:tc>
                  <a:txBody>
                    <a:bodyPr/>
                    <a:lstStyle/>
                    <a:p>
                      <a:pPr indent="0" lvl="0" marL="0" rtl="0" algn="ctr">
                        <a:spcBef>
                          <a:spcPts val="0"/>
                        </a:spcBef>
                        <a:spcAft>
                          <a:spcPts val="0"/>
                        </a:spcAft>
                        <a:buNone/>
                      </a:pPr>
                      <a:r>
                        <a:rPr lang="en-GB"/>
                        <a:t>Wai Mun</a:t>
                      </a:r>
                      <a:endParaRPr/>
                    </a:p>
                  </a:txBody>
                  <a:tcPr marT="91425" marB="91425" marR="91425" marL="91425"/>
                </a:tc>
                <a:tc>
                  <a:txBody>
                    <a:bodyPr/>
                    <a:lstStyle/>
                    <a:p>
                      <a:pPr indent="0" lvl="0" marL="0" rtl="0" algn="ctr">
                        <a:spcBef>
                          <a:spcPts val="0"/>
                        </a:spcBef>
                        <a:spcAft>
                          <a:spcPts val="0"/>
                        </a:spcAft>
                        <a:buNone/>
                      </a:pPr>
                      <a:r>
                        <a:rPr lang="en-GB"/>
                        <a:t>TSOI</a:t>
                      </a:r>
                      <a:endParaRPr/>
                    </a:p>
                  </a:txBody>
                  <a:tcPr marT="91425" marB="91425" marR="91425" marL="91425"/>
                </a:tc>
              </a:tr>
              <a:tr h="381000">
                <a:tc>
                  <a:txBody>
                    <a:bodyPr/>
                    <a:lstStyle/>
                    <a:p>
                      <a:pPr indent="0" lvl="0" marL="0" rtl="0" algn="ctr">
                        <a:spcBef>
                          <a:spcPts val="0"/>
                        </a:spcBef>
                        <a:spcAft>
                          <a:spcPts val="0"/>
                        </a:spcAft>
                        <a:buNone/>
                      </a:pPr>
                      <a:r>
                        <a:rPr lang="en-GB"/>
                        <a:t>Quentin</a:t>
                      </a:r>
                      <a:endParaRPr/>
                    </a:p>
                  </a:txBody>
                  <a:tcPr marT="91425" marB="91425" marR="91425" marL="91425"/>
                </a:tc>
                <a:tc>
                  <a:txBody>
                    <a:bodyPr/>
                    <a:lstStyle/>
                    <a:p>
                      <a:pPr indent="0" lvl="0" marL="0" rtl="0" algn="ctr">
                        <a:spcBef>
                          <a:spcPts val="0"/>
                        </a:spcBef>
                        <a:spcAft>
                          <a:spcPts val="0"/>
                        </a:spcAft>
                        <a:buNone/>
                      </a:pPr>
                      <a:r>
                        <a:rPr lang="en-GB"/>
                        <a:t>GRANIER</a:t>
                      </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29715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990"/>
              <a:buNone/>
            </a:pPr>
            <a:r>
              <a:rPr b="1" lang="en-GB" sz="2420">
                <a:solidFill>
                  <a:srgbClr val="616161"/>
                </a:solidFill>
              </a:rPr>
              <a:t>Statistics of population under study</a:t>
            </a:r>
            <a:endParaRPr b="1" sz="2690">
              <a:solidFill>
                <a:srgbClr val="616161"/>
              </a:solidFill>
            </a:endParaRPr>
          </a:p>
        </p:txBody>
      </p:sp>
      <p:pic>
        <p:nvPicPr>
          <p:cNvPr id="91" name="Google Shape;91;p18"/>
          <p:cNvPicPr preferRelativeResize="0"/>
          <p:nvPr/>
        </p:nvPicPr>
        <p:blipFill>
          <a:blip r:embed="rId3">
            <a:alphaModFix/>
          </a:blip>
          <a:stretch>
            <a:fillRect/>
          </a:stretch>
        </p:blipFill>
        <p:spPr>
          <a:xfrm>
            <a:off x="1413612" y="978050"/>
            <a:ext cx="6316776" cy="3471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9"/>
          <p:cNvPicPr preferRelativeResize="0"/>
          <p:nvPr/>
        </p:nvPicPr>
        <p:blipFill>
          <a:blip r:embed="rId3">
            <a:alphaModFix/>
          </a:blip>
          <a:stretch>
            <a:fillRect/>
          </a:stretch>
        </p:blipFill>
        <p:spPr>
          <a:xfrm>
            <a:off x="1575913" y="981024"/>
            <a:ext cx="5992175" cy="3317775"/>
          </a:xfrm>
          <a:prstGeom prst="rect">
            <a:avLst/>
          </a:prstGeom>
          <a:noFill/>
          <a:ln>
            <a:noFill/>
          </a:ln>
        </p:spPr>
      </p:pic>
      <p:sp>
        <p:nvSpPr>
          <p:cNvPr id="97" name="Google Shape;97;p19"/>
          <p:cNvSpPr txBox="1"/>
          <p:nvPr>
            <p:ph type="title"/>
          </p:nvPr>
        </p:nvSpPr>
        <p:spPr>
          <a:xfrm>
            <a:off x="311700" y="29715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990"/>
              <a:buNone/>
            </a:pPr>
            <a:r>
              <a:rPr b="1" lang="en-GB" sz="2420">
                <a:solidFill>
                  <a:srgbClr val="616161"/>
                </a:solidFill>
              </a:rPr>
              <a:t>Statistics of population under study</a:t>
            </a:r>
            <a:endParaRPr b="1" sz="2690">
              <a:solidFill>
                <a:srgbClr val="61616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1442563" y="962425"/>
            <a:ext cx="6258875" cy="3761975"/>
          </a:xfrm>
          <a:prstGeom prst="rect">
            <a:avLst/>
          </a:prstGeom>
          <a:noFill/>
          <a:ln>
            <a:noFill/>
          </a:ln>
        </p:spPr>
      </p:pic>
      <p:sp>
        <p:nvSpPr>
          <p:cNvPr id="103" name="Google Shape;103;p20"/>
          <p:cNvSpPr txBox="1"/>
          <p:nvPr>
            <p:ph type="title"/>
          </p:nvPr>
        </p:nvSpPr>
        <p:spPr>
          <a:xfrm>
            <a:off x="311700" y="29715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990"/>
              <a:buNone/>
            </a:pPr>
            <a:r>
              <a:rPr b="1" lang="en-GB" sz="2420">
                <a:solidFill>
                  <a:srgbClr val="616161"/>
                </a:solidFill>
              </a:rPr>
              <a:t>Statistics of population under study</a:t>
            </a:r>
            <a:endParaRPr b="1" sz="2690">
              <a:solidFill>
                <a:srgbClr val="61616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220">
                <a:solidFill>
                  <a:srgbClr val="616161"/>
                </a:solidFill>
              </a:rPr>
              <a:t>Once upon a time, during winter time…The Cold appeared</a:t>
            </a:r>
            <a:endParaRPr b="1" sz="2220">
              <a:solidFill>
                <a:srgbClr val="616161"/>
              </a:solidFill>
            </a:endParaRPr>
          </a:p>
        </p:txBody>
      </p:sp>
      <p:sp>
        <p:nvSpPr>
          <p:cNvPr id="109" name="Google Shape;109;p21"/>
          <p:cNvSpPr txBox="1"/>
          <p:nvPr>
            <p:ph idx="1" type="body"/>
          </p:nvPr>
        </p:nvSpPr>
        <p:spPr>
          <a:xfrm>
            <a:off x="311700" y="1152475"/>
            <a:ext cx="5951700" cy="3647400"/>
          </a:xfrm>
          <a:prstGeom prst="rect">
            <a:avLst/>
          </a:prstGeom>
        </p:spPr>
        <p:txBody>
          <a:bodyPr anchorCtr="0" anchor="t" bIns="91425" lIns="91425" spcFirstLastPara="1" rIns="91425" wrap="square" tIns="91425">
            <a:normAutofit fontScale="77500" lnSpcReduction="10000"/>
          </a:bodyPr>
          <a:lstStyle/>
          <a:p>
            <a:pPr indent="-317182" lvl="0" marL="457200" rtl="0" algn="l">
              <a:lnSpc>
                <a:spcPct val="150000"/>
              </a:lnSpc>
              <a:spcBef>
                <a:spcPts val="0"/>
              </a:spcBef>
              <a:spcAft>
                <a:spcPts val="0"/>
              </a:spcAft>
              <a:buSzPct val="94736"/>
              <a:buChar char="●"/>
            </a:pPr>
            <a:r>
              <a:rPr b="1" lang="en-GB" sz="1900"/>
              <a:t>Why SEIR and not SIR?</a:t>
            </a:r>
            <a:endParaRPr/>
          </a:p>
          <a:p>
            <a:pPr indent="-297497" lvl="1" marL="914400" rtl="0" algn="l">
              <a:lnSpc>
                <a:spcPct val="150000"/>
              </a:lnSpc>
              <a:spcBef>
                <a:spcPts val="0"/>
              </a:spcBef>
              <a:spcAft>
                <a:spcPts val="0"/>
              </a:spcAft>
              <a:buSzPct val="93333"/>
              <a:buChar char="○"/>
            </a:pPr>
            <a:r>
              <a:rPr b="1" lang="en-GB" sz="1500"/>
              <a:t>Susceptible </a:t>
            </a:r>
            <a:r>
              <a:rPr lang="en-GB"/>
              <a:t>people become</a:t>
            </a:r>
            <a:r>
              <a:rPr b="1" lang="en-GB" sz="1500"/>
              <a:t> Infectious</a:t>
            </a:r>
            <a:r>
              <a:rPr lang="en-GB"/>
              <a:t> people upon contracting the cold immediately (in the SIR model);</a:t>
            </a:r>
            <a:endParaRPr/>
          </a:p>
          <a:p>
            <a:pPr indent="-297497" lvl="1" marL="914400" rtl="0" algn="l">
              <a:lnSpc>
                <a:spcPct val="150000"/>
              </a:lnSpc>
              <a:spcBef>
                <a:spcPts val="0"/>
              </a:spcBef>
              <a:spcAft>
                <a:spcPts val="0"/>
              </a:spcAft>
              <a:buSzPct val="100000"/>
              <a:buChar char="○"/>
            </a:pPr>
            <a:r>
              <a:rPr lang="en-GB"/>
              <a:t>Most viruses have an incubation period, where the newly-infected people are not yet </a:t>
            </a:r>
            <a:r>
              <a:rPr lang="en-GB"/>
              <a:t>contagious. Hence,a new compartment, </a:t>
            </a:r>
            <a:r>
              <a:rPr b="1" lang="en-GB"/>
              <a:t>Exposed</a:t>
            </a:r>
            <a:r>
              <a:rPr lang="en-GB"/>
              <a:t>, is added;</a:t>
            </a:r>
            <a:endParaRPr/>
          </a:p>
          <a:p>
            <a:pPr indent="-297497" lvl="1" marL="914400" rtl="0" algn="l">
              <a:lnSpc>
                <a:spcPct val="150000"/>
              </a:lnSpc>
              <a:spcBef>
                <a:spcPts val="0"/>
              </a:spcBef>
              <a:spcAft>
                <a:spcPts val="0"/>
              </a:spcAft>
              <a:buSzPct val="100000"/>
              <a:buChar char="○"/>
            </a:pPr>
            <a:r>
              <a:rPr lang="en-GB"/>
              <a:t>Afterwhich, people can also </a:t>
            </a:r>
            <a:r>
              <a:rPr b="1" lang="en-GB" sz="1500"/>
              <a:t>Recover</a:t>
            </a:r>
            <a:r>
              <a:rPr lang="en-GB"/>
              <a:t> from the virus or be </a:t>
            </a:r>
            <a:r>
              <a:rPr b="1" lang="en-GB"/>
              <a:t>Removed </a:t>
            </a:r>
            <a:r>
              <a:rPr lang="en-GB"/>
              <a:t>due to the </a:t>
            </a:r>
            <a:r>
              <a:rPr lang="en-GB"/>
              <a:t>vaccination.</a:t>
            </a:r>
            <a:endParaRPr/>
          </a:p>
          <a:p>
            <a:pPr indent="-317182" lvl="0" marL="457200" rtl="0" algn="l">
              <a:lnSpc>
                <a:spcPct val="150000"/>
              </a:lnSpc>
              <a:spcBef>
                <a:spcPts val="0"/>
              </a:spcBef>
              <a:spcAft>
                <a:spcPts val="0"/>
              </a:spcAft>
              <a:buSzPct val="100000"/>
              <a:buChar char="●"/>
            </a:pPr>
            <a:r>
              <a:rPr lang="en-GB"/>
              <a:t>We introduced the </a:t>
            </a:r>
            <a:r>
              <a:rPr b="1" lang="en-GB" sz="1500"/>
              <a:t>Exposed</a:t>
            </a:r>
            <a:r>
              <a:rPr lang="en-GB"/>
              <a:t> people in the famous </a:t>
            </a:r>
            <a:r>
              <a:rPr lang="en-GB"/>
              <a:t>p</a:t>
            </a:r>
            <a:r>
              <a:rPr lang="en-GB"/>
              <a:t>ropagation </a:t>
            </a:r>
            <a:r>
              <a:rPr lang="en-GB"/>
              <a:t>e</a:t>
            </a:r>
            <a:r>
              <a:rPr lang="en-GB"/>
              <a:t>quations as </a:t>
            </a:r>
            <a:r>
              <a:rPr lang="en-GB"/>
              <a:t>shown</a:t>
            </a:r>
            <a:r>
              <a:rPr lang="en-GB"/>
              <a:t> on the left.</a:t>
            </a:r>
            <a:br>
              <a:rPr lang="en-GB"/>
            </a:br>
            <a:r>
              <a:rPr lang="en-GB"/>
              <a:t>It takes into account the 3 following parameters: </a:t>
            </a:r>
            <a:endParaRPr/>
          </a:p>
          <a:p>
            <a:pPr indent="-297497" lvl="1" marL="914400" rtl="0" algn="l">
              <a:lnSpc>
                <a:spcPct val="150000"/>
              </a:lnSpc>
              <a:spcBef>
                <a:spcPts val="0"/>
              </a:spcBef>
              <a:spcAft>
                <a:spcPts val="0"/>
              </a:spcAft>
              <a:buSzPct val="93333"/>
              <a:buChar char="○"/>
            </a:pPr>
            <a:r>
              <a:rPr b="1" lang="en-GB" sz="1500"/>
              <a:t>1/𝛼 </a:t>
            </a:r>
            <a:r>
              <a:rPr lang="en-GB"/>
              <a:t>: latent period of virus (incubation period)</a:t>
            </a:r>
            <a:endParaRPr/>
          </a:p>
          <a:p>
            <a:pPr indent="-297497" lvl="1" marL="914400" rtl="0" algn="l">
              <a:lnSpc>
                <a:spcPct val="150000"/>
              </a:lnSpc>
              <a:spcBef>
                <a:spcPts val="0"/>
              </a:spcBef>
              <a:spcAft>
                <a:spcPts val="0"/>
              </a:spcAft>
              <a:buSzPct val="93333"/>
              <a:buChar char="○"/>
            </a:pPr>
            <a:r>
              <a:rPr b="1" lang="en-GB" sz="1500"/>
              <a:t>1/𝛾 </a:t>
            </a:r>
            <a:r>
              <a:rPr lang="en-GB"/>
              <a:t>: mean infectious period</a:t>
            </a:r>
            <a:endParaRPr/>
          </a:p>
          <a:p>
            <a:pPr indent="-297497" lvl="1" marL="914400" rtl="0" algn="l">
              <a:lnSpc>
                <a:spcPct val="150000"/>
              </a:lnSpc>
              <a:spcBef>
                <a:spcPts val="0"/>
              </a:spcBef>
              <a:spcAft>
                <a:spcPts val="0"/>
              </a:spcAft>
              <a:buSzPct val="100000"/>
              <a:buChar char="○"/>
            </a:pPr>
            <a:r>
              <a:rPr b="1" lang="en-GB"/>
              <a:t>𝛽 </a:t>
            </a:r>
            <a:r>
              <a:rPr lang="en-GB"/>
              <a:t>: contact rate per individual</a:t>
            </a:r>
            <a:endParaRPr/>
          </a:p>
        </p:txBody>
      </p:sp>
      <p:sp>
        <p:nvSpPr>
          <p:cNvPr id="110" name="Google Shape;110;p21"/>
          <p:cNvSpPr txBox="1"/>
          <p:nvPr/>
        </p:nvSpPr>
        <p:spPr>
          <a:xfrm>
            <a:off x="6442588" y="4284825"/>
            <a:ext cx="186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Evolution equations</a:t>
            </a:r>
            <a:endParaRPr/>
          </a:p>
        </p:txBody>
      </p:sp>
      <p:pic>
        <p:nvPicPr>
          <p:cNvPr id="111" name="Google Shape;111;p21"/>
          <p:cNvPicPr preferRelativeResize="0"/>
          <p:nvPr/>
        </p:nvPicPr>
        <p:blipFill>
          <a:blip r:embed="rId3">
            <a:alphaModFix/>
          </a:blip>
          <a:stretch>
            <a:fillRect/>
          </a:stretch>
        </p:blipFill>
        <p:spPr>
          <a:xfrm>
            <a:off x="6263338" y="1413025"/>
            <a:ext cx="2409825" cy="2476500"/>
          </a:xfrm>
          <a:prstGeom prst="rect">
            <a:avLst/>
          </a:prstGeom>
          <a:noFill/>
          <a:ln>
            <a:noFill/>
          </a:ln>
        </p:spPr>
      </p:pic>
      <p:sp>
        <p:nvSpPr>
          <p:cNvPr id="112" name="Google Shape;112;p21"/>
          <p:cNvSpPr txBox="1"/>
          <p:nvPr/>
        </p:nvSpPr>
        <p:spPr>
          <a:xfrm>
            <a:off x="6326550" y="3889525"/>
            <a:ext cx="186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t>S+E+I+R = N</a:t>
            </a:r>
            <a:endParaRPr b="1" i="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solidFill>
                  <a:srgbClr val="616161"/>
                </a:solidFill>
              </a:rPr>
              <a:t>More elaborate definitions</a:t>
            </a:r>
            <a:endParaRPr b="1" sz="2420">
              <a:solidFill>
                <a:srgbClr val="616161"/>
              </a:solidFill>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228600" rtl="0" algn="l">
              <a:spcBef>
                <a:spcPts val="0"/>
              </a:spcBef>
              <a:spcAft>
                <a:spcPts val="0"/>
              </a:spcAft>
              <a:buNone/>
            </a:pPr>
            <a:r>
              <a:rPr b="1" lang="en-GB" sz="1250">
                <a:solidFill>
                  <a:srgbClr val="202122"/>
                </a:solidFill>
                <a:highlight>
                  <a:srgbClr val="FFFFFF"/>
                </a:highlight>
              </a:rPr>
              <a:t>S</a:t>
            </a:r>
            <a:r>
              <a:rPr lang="en-GB" sz="1250">
                <a:solidFill>
                  <a:srgbClr val="202122"/>
                </a:solidFill>
                <a:highlight>
                  <a:srgbClr val="FFFFFF"/>
                </a:highlight>
              </a:rPr>
              <a:t>: The number of </a:t>
            </a:r>
            <a:r>
              <a:rPr b="1" lang="en-GB" sz="1250">
                <a:solidFill>
                  <a:srgbClr val="202122"/>
                </a:solidFill>
                <a:highlight>
                  <a:srgbClr val="FFFFFF"/>
                </a:highlight>
              </a:rPr>
              <a:t>s</a:t>
            </a:r>
            <a:r>
              <a:rPr lang="en-GB" sz="1250">
                <a:solidFill>
                  <a:srgbClr val="202122"/>
                </a:solidFill>
                <a:highlight>
                  <a:srgbClr val="FFFFFF"/>
                </a:highlight>
              </a:rPr>
              <a:t>usceptible individuals.</a:t>
            </a:r>
            <a:r>
              <a:rPr lang="en-GB" sz="1250">
                <a:solidFill>
                  <a:srgbClr val="202122"/>
                </a:solidFill>
                <a:highlight>
                  <a:srgbClr val="FFFFFF"/>
                </a:highlight>
              </a:rPr>
              <a:t>When an susceptible and an infectious individual come into "infectious contact", the susceptible individual contracts the disease and transitions to the exposed compartment.</a:t>
            </a:r>
            <a:endParaRPr sz="1250">
              <a:solidFill>
                <a:srgbClr val="202122"/>
              </a:solidFill>
              <a:highlight>
                <a:srgbClr val="FFFFFF"/>
              </a:highlight>
            </a:endParaRPr>
          </a:p>
          <a:p>
            <a:pPr indent="0" lvl="0" marL="228600" rtl="0" algn="l">
              <a:spcBef>
                <a:spcPts val="100"/>
              </a:spcBef>
              <a:spcAft>
                <a:spcPts val="0"/>
              </a:spcAft>
              <a:buNone/>
            </a:pPr>
            <a:r>
              <a:t/>
            </a:r>
            <a:endParaRPr sz="1250">
              <a:solidFill>
                <a:srgbClr val="202122"/>
              </a:solidFill>
              <a:highlight>
                <a:srgbClr val="FFFFFF"/>
              </a:highlight>
            </a:endParaRPr>
          </a:p>
          <a:p>
            <a:pPr indent="0" lvl="0" marL="228600" rtl="0" algn="l">
              <a:spcBef>
                <a:spcPts val="100"/>
              </a:spcBef>
              <a:spcAft>
                <a:spcPts val="0"/>
              </a:spcAft>
              <a:buNone/>
            </a:pPr>
            <a:r>
              <a:rPr b="1" lang="en-GB" sz="1250">
                <a:solidFill>
                  <a:srgbClr val="202122"/>
                </a:solidFill>
                <a:highlight>
                  <a:srgbClr val="FFFFFF"/>
                </a:highlight>
              </a:rPr>
              <a:t>E: </a:t>
            </a:r>
            <a:r>
              <a:rPr lang="en-GB" sz="1250">
                <a:solidFill>
                  <a:srgbClr val="202122"/>
                </a:solidFill>
                <a:highlight>
                  <a:srgbClr val="FFFFFF"/>
                </a:highlight>
              </a:rPr>
              <a:t>The number of </a:t>
            </a:r>
            <a:r>
              <a:rPr b="1" lang="en-GB" sz="1250">
                <a:solidFill>
                  <a:srgbClr val="202122"/>
                </a:solidFill>
                <a:highlight>
                  <a:srgbClr val="FFFFFF"/>
                </a:highlight>
              </a:rPr>
              <a:t>e</a:t>
            </a:r>
            <a:r>
              <a:rPr lang="en-GB" sz="1250">
                <a:solidFill>
                  <a:srgbClr val="202122"/>
                </a:solidFill>
                <a:highlight>
                  <a:srgbClr val="FFFFFF"/>
                </a:highlight>
              </a:rPr>
              <a:t>xposed individuals. There is a significant latency period during which individuals have been infected but are not yet infectious themselves.</a:t>
            </a:r>
            <a:endParaRPr sz="1250">
              <a:solidFill>
                <a:srgbClr val="202122"/>
              </a:solidFill>
              <a:highlight>
                <a:srgbClr val="FFFFFF"/>
              </a:highlight>
            </a:endParaRPr>
          </a:p>
          <a:p>
            <a:pPr indent="0" lvl="0" marL="228600" rtl="0" algn="l">
              <a:spcBef>
                <a:spcPts val="100"/>
              </a:spcBef>
              <a:spcAft>
                <a:spcPts val="0"/>
              </a:spcAft>
              <a:buClr>
                <a:schemeClr val="dk1"/>
              </a:buClr>
              <a:buSzPts val="1100"/>
              <a:buFont typeface="Arial"/>
              <a:buNone/>
            </a:pPr>
            <a:r>
              <a:t/>
            </a:r>
            <a:endParaRPr sz="1250">
              <a:solidFill>
                <a:srgbClr val="202122"/>
              </a:solidFill>
              <a:highlight>
                <a:srgbClr val="FFFFFF"/>
              </a:highlight>
            </a:endParaRPr>
          </a:p>
          <a:p>
            <a:pPr indent="0" lvl="0" marL="228600" rtl="0" algn="l">
              <a:spcBef>
                <a:spcPts val="100"/>
              </a:spcBef>
              <a:spcAft>
                <a:spcPts val="0"/>
              </a:spcAft>
              <a:buNone/>
            </a:pPr>
            <a:r>
              <a:rPr b="1" lang="en-GB" sz="1250">
                <a:solidFill>
                  <a:srgbClr val="202122"/>
                </a:solidFill>
                <a:highlight>
                  <a:srgbClr val="FFFFFF"/>
                </a:highlight>
              </a:rPr>
              <a:t>I</a:t>
            </a:r>
            <a:r>
              <a:rPr lang="en-GB" sz="1250">
                <a:solidFill>
                  <a:srgbClr val="202122"/>
                </a:solidFill>
                <a:highlight>
                  <a:srgbClr val="FFFFFF"/>
                </a:highlight>
              </a:rPr>
              <a:t>: The number of </a:t>
            </a:r>
            <a:r>
              <a:rPr b="1" lang="en-GB" sz="1250">
                <a:solidFill>
                  <a:srgbClr val="202122"/>
                </a:solidFill>
                <a:highlight>
                  <a:srgbClr val="FFFFFF"/>
                </a:highlight>
              </a:rPr>
              <a:t>i</a:t>
            </a:r>
            <a:r>
              <a:rPr lang="en-GB" sz="1250">
                <a:solidFill>
                  <a:srgbClr val="202122"/>
                </a:solidFill>
                <a:highlight>
                  <a:srgbClr val="FFFFFF"/>
                </a:highlight>
              </a:rPr>
              <a:t>nfectious individuals. These are individuals who have been infected and are capable of infecting susceptible individuals.</a:t>
            </a:r>
            <a:endParaRPr sz="1250">
              <a:solidFill>
                <a:srgbClr val="202122"/>
              </a:solidFill>
              <a:highlight>
                <a:srgbClr val="FFFFFF"/>
              </a:highlight>
            </a:endParaRPr>
          </a:p>
          <a:p>
            <a:pPr indent="0" lvl="0" marL="228600" rtl="0" algn="l">
              <a:spcBef>
                <a:spcPts val="100"/>
              </a:spcBef>
              <a:spcAft>
                <a:spcPts val="0"/>
              </a:spcAft>
              <a:buClr>
                <a:schemeClr val="dk1"/>
              </a:buClr>
              <a:buSzPts val="1100"/>
              <a:buFont typeface="Arial"/>
              <a:buNone/>
            </a:pPr>
            <a:r>
              <a:t/>
            </a:r>
            <a:endParaRPr sz="1250">
              <a:solidFill>
                <a:srgbClr val="202122"/>
              </a:solidFill>
              <a:highlight>
                <a:srgbClr val="FFFFFF"/>
              </a:highlight>
            </a:endParaRPr>
          </a:p>
          <a:p>
            <a:pPr indent="0" lvl="0" marL="228600" rtl="0" algn="l">
              <a:spcBef>
                <a:spcPts val="100"/>
              </a:spcBef>
              <a:spcAft>
                <a:spcPts val="0"/>
              </a:spcAft>
              <a:buClr>
                <a:schemeClr val="dk1"/>
              </a:buClr>
              <a:buSzPts val="1100"/>
              <a:buFont typeface="Arial"/>
              <a:buNone/>
            </a:pPr>
            <a:r>
              <a:rPr b="1" lang="en-GB" sz="1250">
                <a:solidFill>
                  <a:srgbClr val="202122"/>
                </a:solidFill>
                <a:highlight>
                  <a:srgbClr val="FFFFFF"/>
                </a:highlight>
              </a:rPr>
              <a:t>R</a:t>
            </a:r>
            <a:r>
              <a:rPr lang="en-GB" sz="1250">
                <a:solidFill>
                  <a:srgbClr val="202122"/>
                </a:solidFill>
                <a:highlight>
                  <a:srgbClr val="FFFFFF"/>
                </a:highlight>
              </a:rPr>
              <a:t>: The number of </a:t>
            </a:r>
            <a:r>
              <a:rPr b="1" lang="en-GB" sz="1250">
                <a:solidFill>
                  <a:srgbClr val="202122"/>
                </a:solidFill>
                <a:highlight>
                  <a:srgbClr val="FFFFFF"/>
                </a:highlight>
              </a:rPr>
              <a:t>r</a:t>
            </a:r>
            <a:r>
              <a:rPr lang="en-GB" sz="1250">
                <a:solidFill>
                  <a:srgbClr val="202122"/>
                </a:solidFill>
                <a:highlight>
                  <a:srgbClr val="FFFFFF"/>
                </a:highlight>
              </a:rPr>
              <a:t>emoved (and immune) or deceased individuals. These are individuals who have been infected and have either recovered from the disease and entered the removed compartment, or died. It is assumed that the number of deaths is negligible with respect to the total population. This compartment may also be called "</a:t>
            </a:r>
            <a:r>
              <a:rPr b="1" lang="en-GB" sz="1250">
                <a:solidFill>
                  <a:srgbClr val="202122"/>
                </a:solidFill>
                <a:highlight>
                  <a:srgbClr val="FFFFFF"/>
                </a:highlight>
              </a:rPr>
              <a:t>r</a:t>
            </a:r>
            <a:r>
              <a:rPr lang="en-GB" sz="1250">
                <a:solidFill>
                  <a:srgbClr val="202122"/>
                </a:solidFill>
                <a:highlight>
                  <a:srgbClr val="FFFFFF"/>
                </a:highlight>
              </a:rPr>
              <a:t>ecovered" or "</a:t>
            </a:r>
            <a:r>
              <a:rPr b="1" lang="en-GB" sz="1250">
                <a:solidFill>
                  <a:srgbClr val="202122"/>
                </a:solidFill>
                <a:highlight>
                  <a:srgbClr val="FFFFFF"/>
                </a:highlight>
              </a:rPr>
              <a:t>r</a:t>
            </a:r>
            <a:r>
              <a:rPr lang="en-GB" sz="1250">
                <a:solidFill>
                  <a:srgbClr val="202122"/>
                </a:solidFill>
                <a:highlight>
                  <a:srgbClr val="FFFFFF"/>
                </a:highlight>
              </a:rPr>
              <a:t>esistant".</a:t>
            </a:r>
            <a:endParaRPr sz="1250">
              <a:solidFill>
                <a:srgbClr val="202122"/>
              </a:solidFill>
              <a:highlight>
                <a:srgbClr val="FFFFFF"/>
              </a:highlight>
            </a:endParaRPr>
          </a:p>
          <a:p>
            <a:pPr indent="0" lvl="0" marL="0" rtl="0" algn="l">
              <a:spcBef>
                <a:spcPts val="100"/>
              </a:spcBef>
              <a:spcAft>
                <a:spcPts val="1200"/>
              </a:spcAft>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